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59"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65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png"/><Relationship Id="rId7"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hyperlink" Target="https://gamma.app"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84821" y="1114782"/>
            <a:ext cx="7747159" cy="2429947"/>
          </a:xfrm>
          <a:prstGeom prst="rect">
            <a:avLst/>
          </a:prstGeom>
          <a:noFill/>
          <a:ln/>
        </p:spPr>
        <p:txBody>
          <a:bodyPr wrap="square" rtlCol="0" anchor="t"/>
          <a:lstStyle/>
          <a:p>
            <a:pPr marL="0" indent="0">
              <a:lnSpc>
                <a:spcPts val="6378"/>
              </a:lnSpc>
              <a:buNone/>
            </a:pPr>
            <a:r>
              <a:rPr lang="en-US" sz="5103">
                <a:solidFill>
                  <a:srgbClr val="F98AC7"/>
                </a:solidFill>
                <a:latin typeface="Lora" pitchFamily="34" charset="0"/>
                <a:ea typeface="Lora" pitchFamily="34" charset="-122"/>
                <a:cs typeface="Lora" pitchFamily="34" charset="-120"/>
              </a:rPr>
              <a:t>QuickFin</a:t>
            </a:r>
            <a:endParaRPr lang="en-US" sz="5103" dirty="0"/>
          </a:p>
        </p:txBody>
      </p:sp>
      <p:sp>
        <p:nvSpPr>
          <p:cNvPr id="6" name="Text 3"/>
          <p:cNvSpPr/>
          <p:nvPr/>
        </p:nvSpPr>
        <p:spPr>
          <a:xfrm>
            <a:off x="6184821" y="3844052"/>
            <a:ext cx="3756779" cy="469463"/>
          </a:xfrm>
          <a:prstGeom prst="rect">
            <a:avLst/>
          </a:prstGeom>
          <a:noFill/>
          <a:ln/>
        </p:spPr>
        <p:txBody>
          <a:bodyPr wrap="none" rtlCol="0" anchor="t"/>
          <a:lstStyle/>
          <a:p>
            <a:pPr marL="0" indent="0">
              <a:lnSpc>
                <a:spcPts val="3698"/>
              </a:lnSpc>
              <a:buNone/>
            </a:pPr>
            <a:r>
              <a:rPr lang="en-US" sz="2958" dirty="0">
                <a:solidFill>
                  <a:srgbClr val="F98AC7"/>
                </a:solidFill>
                <a:latin typeface="Lora" pitchFamily="34" charset="0"/>
                <a:ea typeface="Lora" pitchFamily="34" charset="-122"/>
                <a:cs typeface="Lora" pitchFamily="34" charset="-120"/>
              </a:rPr>
              <a:t>By - Nitant Jatale</a:t>
            </a:r>
            <a:endParaRPr lang="en-US" sz="2958" dirty="0"/>
          </a:p>
        </p:txBody>
      </p:sp>
      <p:sp>
        <p:nvSpPr>
          <p:cNvPr id="7" name="Text 4"/>
          <p:cNvSpPr/>
          <p:nvPr/>
        </p:nvSpPr>
        <p:spPr>
          <a:xfrm>
            <a:off x="6184821" y="4612838"/>
            <a:ext cx="2817495" cy="352068"/>
          </a:xfrm>
          <a:prstGeom prst="rect">
            <a:avLst/>
          </a:prstGeom>
          <a:noFill/>
          <a:ln/>
        </p:spPr>
        <p:txBody>
          <a:bodyPr wrap="none" rtlCol="0" anchor="t"/>
          <a:lstStyle/>
          <a:p>
            <a:pPr marL="0" indent="0">
              <a:lnSpc>
                <a:spcPts val="2773"/>
              </a:lnSpc>
              <a:buNone/>
            </a:pPr>
            <a:endParaRPr lang="en-US" sz="2219" dirty="0"/>
          </a:p>
        </p:txBody>
      </p:sp>
      <p:sp>
        <p:nvSpPr>
          <p:cNvPr id="8" name="Text 5"/>
          <p:cNvSpPr/>
          <p:nvPr/>
        </p:nvSpPr>
        <p:spPr>
          <a:xfrm>
            <a:off x="6131032" y="4595813"/>
            <a:ext cx="7747159" cy="1276826"/>
          </a:xfrm>
          <a:prstGeom prst="rect">
            <a:avLst/>
          </a:prstGeom>
          <a:noFill/>
          <a:ln/>
        </p:spPr>
        <p:txBody>
          <a:bodyPr wrap="square" rtlCol="0" anchor="t"/>
          <a:lstStyle/>
          <a:p>
            <a:pPr marL="0" indent="0">
              <a:lnSpc>
                <a:spcPts val="2514"/>
              </a:lnSpc>
              <a:buNone/>
            </a:pPr>
            <a:r>
              <a:rPr lang="en-US" sz="1571" dirty="0">
                <a:solidFill>
                  <a:srgbClr val="D6E5EF"/>
                </a:solidFill>
                <a:latin typeface="Source Sans Pro" pitchFamily="34" charset="0"/>
                <a:ea typeface="Source Sans Pro" pitchFamily="34" charset="-122"/>
                <a:cs typeface="Source Sans Pro" pitchFamily="34" charset="-120"/>
              </a:rPr>
              <a:t>QuickFin is an innovative chatbot that leverages Retrieval-Augmented Generation (RAG) to answer queries about financial documents like 10Q and 10K reports. By combining advanced document retrieval with generative AI capabilities, QuickFin aims to revolutionize how users extract and understand key information from lengthy financial reports.</a:t>
            </a:r>
            <a:endParaRPr lang="en-US" sz="1571" dirty="0"/>
          </a:p>
        </p:txBody>
      </p:sp>
      <p:sp>
        <p:nvSpPr>
          <p:cNvPr id="9" name="Shape 6"/>
          <p:cNvSpPr/>
          <p:nvPr/>
        </p:nvSpPr>
        <p:spPr>
          <a:xfrm>
            <a:off x="6184821" y="6780371"/>
            <a:ext cx="319326" cy="319326"/>
          </a:xfrm>
          <a:prstGeom prst="roundRect">
            <a:avLst>
              <a:gd name="adj" fmla="val 28632450"/>
            </a:avLst>
          </a:prstGeom>
          <a:noFill/>
          <a:ln w="7620">
            <a:solidFill>
              <a:srgbClr val="FFFFFF"/>
            </a:solidFill>
            <a:prstDash val="solid"/>
          </a:ln>
        </p:spPr>
        <p:txBody>
          <a:bodyPr/>
          <a:lstStyle/>
          <a:p>
            <a:endParaRPr lang="en-US"/>
          </a:p>
        </p:txBody>
      </p:sp>
      <p:pic>
        <p:nvPicPr>
          <p:cNvPr id="12"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824865"/>
            <a:ext cx="5809059"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Deployment Plan</a:t>
            </a:r>
            <a:endParaRPr lang="en-US" sz="4574" dirty="0"/>
          </a:p>
        </p:txBody>
      </p:sp>
      <p:sp>
        <p:nvSpPr>
          <p:cNvPr id="6" name="Shape 3"/>
          <p:cNvSpPr/>
          <p:nvPr/>
        </p:nvSpPr>
        <p:spPr>
          <a:xfrm>
            <a:off x="6705362" y="1921193"/>
            <a:ext cx="30837" cy="5483543"/>
          </a:xfrm>
          <a:prstGeom prst="roundRect">
            <a:avLst>
              <a:gd name="adj" fmla="val 144112"/>
            </a:avLst>
          </a:prstGeom>
          <a:solidFill>
            <a:srgbClr val="5D606B"/>
          </a:solidFill>
          <a:ln/>
        </p:spPr>
        <p:txBody>
          <a:bodyPr/>
          <a:lstStyle/>
          <a:p>
            <a:endParaRPr lang="en-US"/>
          </a:p>
        </p:txBody>
      </p:sp>
      <p:sp>
        <p:nvSpPr>
          <p:cNvPr id="7" name="Shape 4"/>
          <p:cNvSpPr/>
          <p:nvPr/>
        </p:nvSpPr>
        <p:spPr>
          <a:xfrm>
            <a:off x="6998434" y="2461081"/>
            <a:ext cx="864037" cy="30837"/>
          </a:xfrm>
          <a:prstGeom prst="roundRect">
            <a:avLst>
              <a:gd name="adj" fmla="val 144112"/>
            </a:avLst>
          </a:prstGeom>
          <a:solidFill>
            <a:srgbClr val="5D606B"/>
          </a:solidFill>
          <a:ln/>
        </p:spPr>
        <p:txBody>
          <a:bodyPr/>
          <a:lstStyle/>
          <a:p>
            <a:endParaRPr lang="en-US"/>
          </a:p>
        </p:txBody>
      </p:sp>
      <p:sp>
        <p:nvSpPr>
          <p:cNvPr id="8" name="Shape 5"/>
          <p:cNvSpPr/>
          <p:nvPr/>
        </p:nvSpPr>
        <p:spPr>
          <a:xfrm>
            <a:off x="6443008" y="2198846"/>
            <a:ext cx="555427" cy="555427"/>
          </a:xfrm>
          <a:prstGeom prst="roundRect">
            <a:avLst>
              <a:gd name="adj" fmla="val 8001"/>
            </a:avLst>
          </a:prstGeom>
          <a:solidFill>
            <a:srgbClr val="444752"/>
          </a:solidFill>
          <a:ln/>
        </p:spPr>
        <p:txBody>
          <a:bodyPr/>
          <a:lstStyle/>
          <a:p>
            <a:endParaRPr lang="en-US"/>
          </a:p>
        </p:txBody>
      </p:sp>
      <p:sp>
        <p:nvSpPr>
          <p:cNvPr id="9" name="Text 6"/>
          <p:cNvSpPr/>
          <p:nvPr/>
        </p:nvSpPr>
        <p:spPr>
          <a:xfrm>
            <a:off x="6657201" y="2302312"/>
            <a:ext cx="126921" cy="348496"/>
          </a:xfrm>
          <a:prstGeom prst="rect">
            <a:avLst/>
          </a:prstGeom>
          <a:noFill/>
          <a:ln/>
        </p:spPr>
        <p:txBody>
          <a:bodyPr wrap="none" rtlCol="0" anchor="t"/>
          <a:lstStyle/>
          <a:p>
            <a:pPr marL="0" indent="0" algn="ctr">
              <a:lnSpc>
                <a:spcPts val="2744"/>
              </a:lnSpc>
              <a:buNone/>
            </a:pPr>
            <a:r>
              <a:rPr lang="en-US" sz="2744" dirty="0">
                <a:solidFill>
                  <a:srgbClr val="D6E5EF"/>
                </a:solidFill>
                <a:latin typeface="Lora" pitchFamily="34" charset="0"/>
                <a:ea typeface="Lora" pitchFamily="34" charset="-122"/>
                <a:cs typeface="Lora" pitchFamily="34" charset="-120"/>
              </a:rPr>
              <a:t>1</a:t>
            </a:r>
            <a:endParaRPr lang="en-US" sz="2744" dirty="0"/>
          </a:p>
        </p:txBody>
      </p:sp>
      <p:sp>
        <p:nvSpPr>
          <p:cNvPr id="10" name="Text 7"/>
          <p:cNvSpPr/>
          <p:nvPr/>
        </p:nvSpPr>
        <p:spPr>
          <a:xfrm>
            <a:off x="8078510" y="2168009"/>
            <a:ext cx="2904530" cy="363141"/>
          </a:xfrm>
          <a:prstGeom prst="rect">
            <a:avLst/>
          </a:prstGeom>
          <a:noFill/>
          <a:ln/>
        </p:spPr>
        <p:txBody>
          <a:bodyPr wrap="none" rtlCol="0" anchor="t"/>
          <a:lstStyle/>
          <a:p>
            <a:pPr marL="0" indent="0" algn="l">
              <a:lnSpc>
                <a:spcPts val="2859"/>
              </a:lnSpc>
              <a:buNone/>
            </a:pPr>
            <a:r>
              <a:rPr lang="en-US" sz="2287" dirty="0">
                <a:solidFill>
                  <a:srgbClr val="D6E5EF"/>
                </a:solidFill>
                <a:latin typeface="Lora" pitchFamily="34" charset="0"/>
                <a:ea typeface="Lora" pitchFamily="34" charset="-122"/>
                <a:cs typeface="Lora" pitchFamily="34" charset="-120"/>
              </a:rPr>
              <a:t>Steps</a:t>
            </a:r>
            <a:endParaRPr lang="en-US" sz="2287" dirty="0"/>
          </a:p>
        </p:txBody>
      </p:sp>
      <p:sp>
        <p:nvSpPr>
          <p:cNvPr id="11" name="Text 8"/>
          <p:cNvSpPr/>
          <p:nvPr/>
        </p:nvSpPr>
        <p:spPr>
          <a:xfrm>
            <a:off x="8078510" y="2679263"/>
            <a:ext cx="5687854" cy="790099"/>
          </a:xfrm>
          <a:prstGeom prst="rect">
            <a:avLst/>
          </a:prstGeom>
          <a:noFill/>
          <a:ln/>
        </p:spPr>
        <p:txBody>
          <a:bodyPr wrap="square" rtlCol="0" anchor="t"/>
          <a:lstStyle/>
          <a:p>
            <a:pPr marL="0" indent="0" algn="l">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System testing, deployment on cloud platforms, continuous monitoring and updates.</a:t>
            </a:r>
            <a:endParaRPr lang="en-US" sz="1944" dirty="0"/>
          </a:p>
        </p:txBody>
      </p:sp>
      <p:sp>
        <p:nvSpPr>
          <p:cNvPr id="12" name="Shape 9"/>
          <p:cNvSpPr/>
          <p:nvPr/>
        </p:nvSpPr>
        <p:spPr>
          <a:xfrm>
            <a:off x="6998434" y="4502884"/>
            <a:ext cx="864037" cy="30837"/>
          </a:xfrm>
          <a:prstGeom prst="roundRect">
            <a:avLst>
              <a:gd name="adj" fmla="val 144112"/>
            </a:avLst>
          </a:prstGeom>
          <a:solidFill>
            <a:srgbClr val="5D606B"/>
          </a:solidFill>
          <a:ln/>
        </p:spPr>
        <p:txBody>
          <a:bodyPr/>
          <a:lstStyle/>
          <a:p>
            <a:endParaRPr lang="en-US"/>
          </a:p>
        </p:txBody>
      </p:sp>
      <p:sp>
        <p:nvSpPr>
          <p:cNvPr id="13" name="Shape 10"/>
          <p:cNvSpPr/>
          <p:nvPr/>
        </p:nvSpPr>
        <p:spPr>
          <a:xfrm>
            <a:off x="6443008" y="4240649"/>
            <a:ext cx="555427" cy="555427"/>
          </a:xfrm>
          <a:prstGeom prst="roundRect">
            <a:avLst>
              <a:gd name="adj" fmla="val 8001"/>
            </a:avLst>
          </a:prstGeom>
          <a:solidFill>
            <a:srgbClr val="444752"/>
          </a:solidFill>
          <a:ln/>
        </p:spPr>
        <p:txBody>
          <a:bodyPr/>
          <a:lstStyle/>
          <a:p>
            <a:endParaRPr lang="en-US"/>
          </a:p>
        </p:txBody>
      </p:sp>
      <p:sp>
        <p:nvSpPr>
          <p:cNvPr id="14" name="Text 11"/>
          <p:cNvSpPr/>
          <p:nvPr/>
        </p:nvSpPr>
        <p:spPr>
          <a:xfrm>
            <a:off x="6627078" y="4344114"/>
            <a:ext cx="187166" cy="348496"/>
          </a:xfrm>
          <a:prstGeom prst="rect">
            <a:avLst/>
          </a:prstGeom>
          <a:noFill/>
          <a:ln/>
        </p:spPr>
        <p:txBody>
          <a:bodyPr wrap="none" rtlCol="0" anchor="t"/>
          <a:lstStyle/>
          <a:p>
            <a:pPr marL="0" indent="0" algn="ctr">
              <a:lnSpc>
                <a:spcPts val="2744"/>
              </a:lnSpc>
              <a:buNone/>
            </a:pPr>
            <a:r>
              <a:rPr lang="en-US" sz="2744" dirty="0">
                <a:solidFill>
                  <a:srgbClr val="D6E5EF"/>
                </a:solidFill>
                <a:latin typeface="Lora" pitchFamily="34" charset="0"/>
                <a:ea typeface="Lora" pitchFamily="34" charset="-122"/>
                <a:cs typeface="Lora" pitchFamily="34" charset="-120"/>
              </a:rPr>
              <a:t>2</a:t>
            </a:r>
            <a:endParaRPr lang="en-US" sz="2744" dirty="0"/>
          </a:p>
        </p:txBody>
      </p:sp>
      <p:sp>
        <p:nvSpPr>
          <p:cNvPr id="15" name="Text 12"/>
          <p:cNvSpPr/>
          <p:nvPr/>
        </p:nvSpPr>
        <p:spPr>
          <a:xfrm>
            <a:off x="8078510" y="4209812"/>
            <a:ext cx="2904530" cy="363141"/>
          </a:xfrm>
          <a:prstGeom prst="rect">
            <a:avLst/>
          </a:prstGeom>
          <a:noFill/>
          <a:ln/>
        </p:spPr>
        <p:txBody>
          <a:bodyPr wrap="none" rtlCol="0" anchor="t"/>
          <a:lstStyle/>
          <a:p>
            <a:pPr marL="0" indent="0" algn="l">
              <a:lnSpc>
                <a:spcPts val="2859"/>
              </a:lnSpc>
              <a:buNone/>
            </a:pPr>
            <a:r>
              <a:rPr lang="en-US" sz="2287" dirty="0">
                <a:solidFill>
                  <a:srgbClr val="D6E5EF"/>
                </a:solidFill>
                <a:latin typeface="Lora" pitchFamily="34" charset="0"/>
                <a:ea typeface="Lora" pitchFamily="34" charset="-122"/>
                <a:cs typeface="Lora" pitchFamily="34" charset="-120"/>
              </a:rPr>
              <a:t>Tools</a:t>
            </a:r>
            <a:endParaRPr lang="en-US" sz="2287" dirty="0"/>
          </a:p>
        </p:txBody>
      </p:sp>
      <p:sp>
        <p:nvSpPr>
          <p:cNvPr id="16" name="Text 13"/>
          <p:cNvSpPr/>
          <p:nvPr/>
        </p:nvSpPr>
        <p:spPr>
          <a:xfrm>
            <a:off x="8078510" y="4721066"/>
            <a:ext cx="5687854" cy="395049"/>
          </a:xfrm>
          <a:prstGeom prst="rect">
            <a:avLst/>
          </a:prstGeom>
          <a:noFill/>
          <a:ln/>
        </p:spPr>
        <p:txBody>
          <a:bodyPr wrap="none" rtlCol="0" anchor="t"/>
          <a:lstStyle/>
          <a:p>
            <a:pPr marL="0" indent="0" algn="l">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Python, Pinecone, </a:t>
            </a:r>
            <a:r>
              <a:rPr lang="en-US" sz="1944" dirty="0" err="1">
                <a:solidFill>
                  <a:srgbClr val="D6E5EF"/>
                </a:solidFill>
                <a:latin typeface="Source Sans Pro" pitchFamily="34" charset="0"/>
                <a:ea typeface="Source Sans Pro" pitchFamily="34" charset="-122"/>
                <a:cs typeface="Source Sans Pro" pitchFamily="34" charset="-120"/>
              </a:rPr>
              <a:t>Streamlit</a:t>
            </a:r>
            <a:r>
              <a:rPr lang="en-US" sz="1944" dirty="0">
                <a:solidFill>
                  <a:srgbClr val="D6E5EF"/>
                </a:solidFill>
                <a:latin typeface="Source Sans Pro" pitchFamily="34" charset="0"/>
                <a:ea typeface="Source Sans Pro" pitchFamily="34" charset="-122"/>
                <a:cs typeface="Source Sans Pro" pitchFamily="34" charset="-120"/>
              </a:rPr>
              <a:t>, Azure.</a:t>
            </a:r>
            <a:endParaRPr lang="en-US" sz="1944" dirty="0"/>
          </a:p>
        </p:txBody>
      </p:sp>
      <p:sp>
        <p:nvSpPr>
          <p:cNvPr id="17" name="Shape 14"/>
          <p:cNvSpPr/>
          <p:nvPr/>
        </p:nvSpPr>
        <p:spPr>
          <a:xfrm>
            <a:off x="6998434" y="6149638"/>
            <a:ext cx="864037" cy="30837"/>
          </a:xfrm>
          <a:prstGeom prst="roundRect">
            <a:avLst>
              <a:gd name="adj" fmla="val 144112"/>
            </a:avLst>
          </a:prstGeom>
          <a:solidFill>
            <a:srgbClr val="5D606B"/>
          </a:solidFill>
          <a:ln/>
        </p:spPr>
        <p:txBody>
          <a:bodyPr/>
          <a:lstStyle/>
          <a:p>
            <a:endParaRPr lang="en-US"/>
          </a:p>
        </p:txBody>
      </p:sp>
      <p:sp>
        <p:nvSpPr>
          <p:cNvPr id="18" name="Shape 15"/>
          <p:cNvSpPr/>
          <p:nvPr/>
        </p:nvSpPr>
        <p:spPr>
          <a:xfrm>
            <a:off x="6443008" y="5887403"/>
            <a:ext cx="555427" cy="555427"/>
          </a:xfrm>
          <a:prstGeom prst="roundRect">
            <a:avLst>
              <a:gd name="adj" fmla="val 8001"/>
            </a:avLst>
          </a:prstGeom>
          <a:solidFill>
            <a:srgbClr val="444752"/>
          </a:solidFill>
          <a:ln/>
        </p:spPr>
        <p:txBody>
          <a:bodyPr/>
          <a:lstStyle/>
          <a:p>
            <a:endParaRPr lang="en-US"/>
          </a:p>
        </p:txBody>
      </p:sp>
      <p:sp>
        <p:nvSpPr>
          <p:cNvPr id="19" name="Text 16"/>
          <p:cNvSpPr/>
          <p:nvPr/>
        </p:nvSpPr>
        <p:spPr>
          <a:xfrm>
            <a:off x="6623625" y="5990868"/>
            <a:ext cx="194191" cy="348496"/>
          </a:xfrm>
          <a:prstGeom prst="rect">
            <a:avLst/>
          </a:prstGeom>
          <a:noFill/>
          <a:ln/>
        </p:spPr>
        <p:txBody>
          <a:bodyPr wrap="none" rtlCol="0" anchor="t"/>
          <a:lstStyle/>
          <a:p>
            <a:pPr marL="0" indent="0" algn="ctr">
              <a:lnSpc>
                <a:spcPts val="2744"/>
              </a:lnSpc>
              <a:buNone/>
            </a:pPr>
            <a:r>
              <a:rPr lang="en-US" sz="2744" dirty="0">
                <a:solidFill>
                  <a:srgbClr val="D6E5EF"/>
                </a:solidFill>
                <a:latin typeface="Lora" pitchFamily="34" charset="0"/>
                <a:ea typeface="Lora" pitchFamily="34" charset="-122"/>
                <a:cs typeface="Lora" pitchFamily="34" charset="-120"/>
              </a:rPr>
              <a:t>3</a:t>
            </a:r>
            <a:endParaRPr lang="en-US" sz="2744" dirty="0"/>
          </a:p>
        </p:txBody>
      </p:sp>
      <p:sp>
        <p:nvSpPr>
          <p:cNvPr id="20" name="Text 17"/>
          <p:cNvSpPr/>
          <p:nvPr/>
        </p:nvSpPr>
        <p:spPr>
          <a:xfrm>
            <a:off x="8078510" y="5856565"/>
            <a:ext cx="2904530" cy="363141"/>
          </a:xfrm>
          <a:prstGeom prst="rect">
            <a:avLst/>
          </a:prstGeom>
          <a:noFill/>
          <a:ln/>
        </p:spPr>
        <p:txBody>
          <a:bodyPr wrap="none" rtlCol="0" anchor="t"/>
          <a:lstStyle/>
          <a:p>
            <a:pPr marL="0" indent="0" algn="l">
              <a:lnSpc>
                <a:spcPts val="2859"/>
              </a:lnSpc>
              <a:buNone/>
            </a:pPr>
            <a:r>
              <a:rPr lang="en-US" sz="2287" dirty="0">
                <a:solidFill>
                  <a:srgbClr val="D6E5EF"/>
                </a:solidFill>
                <a:latin typeface="Lora" pitchFamily="34" charset="0"/>
                <a:ea typeface="Lora" pitchFamily="34" charset="-122"/>
                <a:cs typeface="Lora" pitchFamily="34" charset="-120"/>
              </a:rPr>
              <a:t>User Testing</a:t>
            </a:r>
            <a:endParaRPr lang="en-US" sz="2287" dirty="0"/>
          </a:p>
        </p:txBody>
      </p:sp>
      <p:sp>
        <p:nvSpPr>
          <p:cNvPr id="21" name="Text 18"/>
          <p:cNvSpPr/>
          <p:nvPr/>
        </p:nvSpPr>
        <p:spPr>
          <a:xfrm>
            <a:off x="8078510" y="6367820"/>
            <a:ext cx="5687854" cy="790099"/>
          </a:xfrm>
          <a:prstGeom prst="rect">
            <a:avLst/>
          </a:prstGeom>
          <a:noFill/>
          <a:ln/>
        </p:spPr>
        <p:txBody>
          <a:bodyPr wrap="square" rtlCol="0" anchor="t"/>
          <a:lstStyle/>
          <a:p>
            <a:pPr marL="0" indent="0" algn="l">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Beta testing with classmates to gather feedback and improve the system.</a:t>
            </a:r>
            <a:endParaRPr lang="en-US" sz="1944"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39364" y="671989"/>
            <a:ext cx="5734764" cy="716875"/>
          </a:xfrm>
          <a:prstGeom prst="rect">
            <a:avLst/>
          </a:prstGeom>
          <a:noFill/>
          <a:ln/>
        </p:spPr>
        <p:txBody>
          <a:bodyPr wrap="none" rtlCol="0" anchor="t"/>
          <a:lstStyle/>
          <a:p>
            <a:pPr marL="0" indent="0">
              <a:lnSpc>
                <a:spcPts val="5644"/>
              </a:lnSpc>
              <a:buNone/>
            </a:pPr>
            <a:r>
              <a:rPr lang="en-US" sz="4516" dirty="0">
                <a:solidFill>
                  <a:srgbClr val="F98AC7"/>
                </a:solidFill>
                <a:latin typeface="Lora" pitchFamily="34" charset="0"/>
                <a:ea typeface="Lora" pitchFamily="34" charset="-122"/>
                <a:cs typeface="Lora" pitchFamily="34" charset="-120"/>
              </a:rPr>
              <a:t>Future Work</a:t>
            </a:r>
            <a:endParaRPr lang="en-US" sz="4516" dirty="0"/>
          </a:p>
        </p:txBody>
      </p:sp>
      <p:sp>
        <p:nvSpPr>
          <p:cNvPr id="6" name="Shape 3"/>
          <p:cNvSpPr/>
          <p:nvPr/>
        </p:nvSpPr>
        <p:spPr>
          <a:xfrm>
            <a:off x="6689765" y="1754386"/>
            <a:ext cx="30361" cy="5803106"/>
          </a:xfrm>
          <a:prstGeom prst="roundRect">
            <a:avLst>
              <a:gd name="adj" fmla="val 144498"/>
            </a:avLst>
          </a:prstGeom>
          <a:solidFill>
            <a:srgbClr val="5D606B"/>
          </a:solidFill>
          <a:ln/>
        </p:spPr>
        <p:txBody>
          <a:bodyPr/>
          <a:lstStyle/>
          <a:p>
            <a:endParaRPr lang="en-US"/>
          </a:p>
        </p:txBody>
      </p:sp>
      <p:sp>
        <p:nvSpPr>
          <p:cNvPr id="7" name="Shape 4"/>
          <p:cNvSpPr/>
          <p:nvPr/>
        </p:nvSpPr>
        <p:spPr>
          <a:xfrm>
            <a:off x="6979027" y="2287369"/>
            <a:ext cx="852964" cy="30361"/>
          </a:xfrm>
          <a:prstGeom prst="roundRect">
            <a:avLst>
              <a:gd name="adj" fmla="val 144498"/>
            </a:avLst>
          </a:prstGeom>
          <a:solidFill>
            <a:srgbClr val="5D606B"/>
          </a:solidFill>
          <a:ln/>
        </p:spPr>
        <p:txBody>
          <a:bodyPr/>
          <a:lstStyle/>
          <a:p>
            <a:endParaRPr lang="en-US"/>
          </a:p>
        </p:txBody>
      </p:sp>
      <p:sp>
        <p:nvSpPr>
          <p:cNvPr id="8" name="Shape 5"/>
          <p:cNvSpPr/>
          <p:nvPr/>
        </p:nvSpPr>
        <p:spPr>
          <a:xfrm>
            <a:off x="6430744" y="2028468"/>
            <a:ext cx="548283" cy="548283"/>
          </a:xfrm>
          <a:prstGeom prst="roundRect">
            <a:avLst>
              <a:gd name="adj" fmla="val 8002"/>
            </a:avLst>
          </a:prstGeom>
          <a:solidFill>
            <a:srgbClr val="444752"/>
          </a:solidFill>
          <a:ln/>
        </p:spPr>
        <p:txBody>
          <a:bodyPr/>
          <a:lstStyle/>
          <a:p>
            <a:endParaRPr lang="en-US"/>
          </a:p>
        </p:txBody>
      </p:sp>
      <p:sp>
        <p:nvSpPr>
          <p:cNvPr id="9" name="Text 6"/>
          <p:cNvSpPr/>
          <p:nvPr/>
        </p:nvSpPr>
        <p:spPr>
          <a:xfrm>
            <a:off x="6642199" y="2130504"/>
            <a:ext cx="125254" cy="344091"/>
          </a:xfrm>
          <a:prstGeom prst="rect">
            <a:avLst/>
          </a:prstGeom>
          <a:noFill/>
          <a:ln/>
        </p:spPr>
        <p:txBody>
          <a:bodyPr wrap="none" rtlCol="0" anchor="t"/>
          <a:lstStyle/>
          <a:p>
            <a:pPr marL="0" indent="0" algn="ctr">
              <a:lnSpc>
                <a:spcPts val="2709"/>
              </a:lnSpc>
              <a:buNone/>
            </a:pPr>
            <a:r>
              <a:rPr lang="en-US" sz="2709" dirty="0">
                <a:solidFill>
                  <a:srgbClr val="D6E5EF"/>
                </a:solidFill>
                <a:latin typeface="Lora" pitchFamily="34" charset="0"/>
                <a:ea typeface="Lora" pitchFamily="34" charset="-122"/>
                <a:cs typeface="Lora" pitchFamily="34" charset="-120"/>
              </a:rPr>
              <a:t>1</a:t>
            </a:r>
            <a:endParaRPr lang="en-US" sz="2709" dirty="0"/>
          </a:p>
        </p:txBody>
      </p:sp>
      <p:sp>
        <p:nvSpPr>
          <p:cNvPr id="10" name="Text 7"/>
          <p:cNvSpPr/>
          <p:nvPr/>
        </p:nvSpPr>
        <p:spPr>
          <a:xfrm>
            <a:off x="8045291" y="1998107"/>
            <a:ext cx="2867382" cy="358378"/>
          </a:xfrm>
          <a:prstGeom prst="rect">
            <a:avLst/>
          </a:prstGeom>
          <a:noFill/>
          <a:ln/>
        </p:spPr>
        <p:txBody>
          <a:bodyPr wrap="none" rtlCol="0" anchor="t"/>
          <a:lstStyle/>
          <a:p>
            <a:pPr marL="0" indent="0" algn="l">
              <a:lnSpc>
                <a:spcPts val="2822"/>
              </a:lnSpc>
              <a:buNone/>
            </a:pPr>
            <a:r>
              <a:rPr lang="en-US" sz="2258" dirty="0">
                <a:solidFill>
                  <a:srgbClr val="D6E5EF"/>
                </a:solidFill>
                <a:latin typeface="Lora" pitchFamily="34" charset="0"/>
                <a:ea typeface="Lora" pitchFamily="34" charset="-122"/>
                <a:cs typeface="Lora" pitchFamily="34" charset="-120"/>
              </a:rPr>
              <a:t>Extensions</a:t>
            </a:r>
            <a:endParaRPr lang="en-US" sz="2258" dirty="0"/>
          </a:p>
        </p:txBody>
      </p:sp>
      <p:sp>
        <p:nvSpPr>
          <p:cNvPr id="11" name="Text 8"/>
          <p:cNvSpPr/>
          <p:nvPr/>
        </p:nvSpPr>
        <p:spPr>
          <a:xfrm>
            <a:off x="8045291" y="2502694"/>
            <a:ext cx="5732145" cy="779859"/>
          </a:xfrm>
          <a:prstGeom prst="rect">
            <a:avLst/>
          </a:prstGeom>
          <a:noFill/>
          <a:ln/>
        </p:spPr>
        <p:txBody>
          <a:bodyPr wrap="square" rtlCol="0" anchor="t"/>
          <a:lstStyle/>
          <a:p>
            <a:pPr marL="0" indent="0" algn="l">
              <a:lnSpc>
                <a:spcPts val="3071"/>
              </a:lnSpc>
              <a:buNone/>
            </a:pPr>
            <a:r>
              <a:rPr lang="en-US" sz="1919" dirty="0">
                <a:solidFill>
                  <a:srgbClr val="D6E5EF"/>
                </a:solidFill>
                <a:latin typeface="Source Sans Pro" pitchFamily="34" charset="0"/>
                <a:ea typeface="Source Sans Pro" pitchFamily="34" charset="-122"/>
                <a:cs typeface="Source Sans Pro" pitchFamily="34" charset="-120"/>
              </a:rPr>
              <a:t>Support for additional financial documents, more sophisticated analysis features.</a:t>
            </a:r>
            <a:endParaRPr lang="en-US" sz="1919" dirty="0"/>
          </a:p>
        </p:txBody>
      </p:sp>
      <p:sp>
        <p:nvSpPr>
          <p:cNvPr id="12" name="Shape 9"/>
          <p:cNvSpPr/>
          <p:nvPr/>
        </p:nvSpPr>
        <p:spPr>
          <a:xfrm>
            <a:off x="6979027" y="4302978"/>
            <a:ext cx="852964" cy="30361"/>
          </a:xfrm>
          <a:prstGeom prst="roundRect">
            <a:avLst>
              <a:gd name="adj" fmla="val 144498"/>
            </a:avLst>
          </a:prstGeom>
          <a:solidFill>
            <a:srgbClr val="5D606B"/>
          </a:solidFill>
          <a:ln/>
        </p:spPr>
        <p:txBody>
          <a:bodyPr/>
          <a:lstStyle/>
          <a:p>
            <a:endParaRPr lang="en-US"/>
          </a:p>
        </p:txBody>
      </p:sp>
      <p:sp>
        <p:nvSpPr>
          <p:cNvPr id="13" name="Shape 10"/>
          <p:cNvSpPr/>
          <p:nvPr/>
        </p:nvSpPr>
        <p:spPr>
          <a:xfrm>
            <a:off x="6430744" y="4044077"/>
            <a:ext cx="548283" cy="548283"/>
          </a:xfrm>
          <a:prstGeom prst="roundRect">
            <a:avLst>
              <a:gd name="adj" fmla="val 8002"/>
            </a:avLst>
          </a:prstGeom>
          <a:solidFill>
            <a:srgbClr val="444752"/>
          </a:solidFill>
          <a:ln/>
        </p:spPr>
        <p:txBody>
          <a:bodyPr/>
          <a:lstStyle/>
          <a:p>
            <a:endParaRPr lang="en-US"/>
          </a:p>
        </p:txBody>
      </p:sp>
      <p:sp>
        <p:nvSpPr>
          <p:cNvPr id="14" name="Text 11"/>
          <p:cNvSpPr/>
          <p:nvPr/>
        </p:nvSpPr>
        <p:spPr>
          <a:xfrm>
            <a:off x="6612434" y="4146113"/>
            <a:ext cx="184785" cy="344091"/>
          </a:xfrm>
          <a:prstGeom prst="rect">
            <a:avLst/>
          </a:prstGeom>
          <a:noFill/>
          <a:ln/>
        </p:spPr>
        <p:txBody>
          <a:bodyPr wrap="none" rtlCol="0" anchor="t"/>
          <a:lstStyle/>
          <a:p>
            <a:pPr marL="0" indent="0" algn="ctr">
              <a:lnSpc>
                <a:spcPts val="2709"/>
              </a:lnSpc>
              <a:buNone/>
            </a:pPr>
            <a:r>
              <a:rPr lang="en-US" sz="2709" dirty="0">
                <a:solidFill>
                  <a:srgbClr val="D6E5EF"/>
                </a:solidFill>
                <a:latin typeface="Lora" pitchFamily="34" charset="0"/>
                <a:ea typeface="Lora" pitchFamily="34" charset="-122"/>
                <a:cs typeface="Lora" pitchFamily="34" charset="-120"/>
              </a:rPr>
              <a:t>2</a:t>
            </a:r>
            <a:endParaRPr lang="en-US" sz="2709" dirty="0"/>
          </a:p>
        </p:txBody>
      </p:sp>
      <p:sp>
        <p:nvSpPr>
          <p:cNvPr id="15" name="Text 12"/>
          <p:cNvSpPr/>
          <p:nvPr/>
        </p:nvSpPr>
        <p:spPr>
          <a:xfrm>
            <a:off x="8045291" y="4013716"/>
            <a:ext cx="2867382" cy="358378"/>
          </a:xfrm>
          <a:prstGeom prst="rect">
            <a:avLst/>
          </a:prstGeom>
          <a:noFill/>
          <a:ln/>
        </p:spPr>
        <p:txBody>
          <a:bodyPr wrap="none" rtlCol="0" anchor="t"/>
          <a:lstStyle/>
          <a:p>
            <a:pPr marL="0" indent="0" algn="l">
              <a:lnSpc>
                <a:spcPts val="2822"/>
              </a:lnSpc>
              <a:buNone/>
            </a:pPr>
            <a:r>
              <a:rPr lang="en-US" sz="2258" dirty="0">
                <a:solidFill>
                  <a:srgbClr val="D6E5EF"/>
                </a:solidFill>
                <a:latin typeface="Lora" pitchFamily="34" charset="0"/>
                <a:ea typeface="Lora" pitchFamily="34" charset="-122"/>
                <a:cs typeface="Lora" pitchFamily="34" charset="-120"/>
              </a:rPr>
              <a:t>Vision</a:t>
            </a:r>
            <a:endParaRPr lang="en-US" sz="2258" dirty="0"/>
          </a:p>
        </p:txBody>
      </p:sp>
      <p:sp>
        <p:nvSpPr>
          <p:cNvPr id="16" name="Text 13"/>
          <p:cNvSpPr/>
          <p:nvPr/>
        </p:nvSpPr>
        <p:spPr>
          <a:xfrm>
            <a:off x="8045291" y="4518303"/>
            <a:ext cx="5732145" cy="779859"/>
          </a:xfrm>
          <a:prstGeom prst="rect">
            <a:avLst/>
          </a:prstGeom>
          <a:noFill/>
          <a:ln/>
        </p:spPr>
        <p:txBody>
          <a:bodyPr wrap="square" rtlCol="0" anchor="t"/>
          <a:lstStyle/>
          <a:p>
            <a:pPr marL="0" indent="0" algn="l">
              <a:lnSpc>
                <a:spcPts val="3071"/>
              </a:lnSpc>
              <a:buNone/>
            </a:pPr>
            <a:r>
              <a:rPr lang="en-US" sz="1919" dirty="0">
                <a:solidFill>
                  <a:srgbClr val="D6E5EF"/>
                </a:solidFill>
                <a:latin typeface="Source Sans Pro" pitchFamily="34" charset="0"/>
                <a:ea typeface="Source Sans Pro" pitchFamily="34" charset="-122"/>
                <a:cs typeface="Source Sans Pro" pitchFamily="34" charset="-120"/>
              </a:rPr>
              <a:t>To become a comprehensive tool for financial document analysis and summarization.</a:t>
            </a:r>
            <a:endParaRPr lang="en-US" sz="1919" dirty="0"/>
          </a:p>
        </p:txBody>
      </p:sp>
      <p:sp>
        <p:nvSpPr>
          <p:cNvPr id="17" name="Shape 14"/>
          <p:cNvSpPr/>
          <p:nvPr/>
        </p:nvSpPr>
        <p:spPr>
          <a:xfrm>
            <a:off x="6979027" y="6318587"/>
            <a:ext cx="852964" cy="30361"/>
          </a:xfrm>
          <a:prstGeom prst="roundRect">
            <a:avLst>
              <a:gd name="adj" fmla="val 144498"/>
            </a:avLst>
          </a:prstGeom>
          <a:solidFill>
            <a:srgbClr val="5D606B"/>
          </a:solidFill>
          <a:ln/>
        </p:spPr>
        <p:txBody>
          <a:bodyPr/>
          <a:lstStyle/>
          <a:p>
            <a:endParaRPr lang="en-US"/>
          </a:p>
        </p:txBody>
      </p:sp>
      <p:sp>
        <p:nvSpPr>
          <p:cNvPr id="18" name="Shape 15"/>
          <p:cNvSpPr/>
          <p:nvPr/>
        </p:nvSpPr>
        <p:spPr>
          <a:xfrm>
            <a:off x="6430744" y="6059686"/>
            <a:ext cx="548283" cy="548283"/>
          </a:xfrm>
          <a:prstGeom prst="roundRect">
            <a:avLst>
              <a:gd name="adj" fmla="val 8002"/>
            </a:avLst>
          </a:prstGeom>
          <a:solidFill>
            <a:srgbClr val="444752"/>
          </a:solidFill>
          <a:ln/>
        </p:spPr>
        <p:txBody>
          <a:bodyPr/>
          <a:lstStyle/>
          <a:p>
            <a:endParaRPr lang="en-US"/>
          </a:p>
        </p:txBody>
      </p:sp>
      <p:sp>
        <p:nvSpPr>
          <p:cNvPr id="19" name="Text 16"/>
          <p:cNvSpPr/>
          <p:nvPr/>
        </p:nvSpPr>
        <p:spPr>
          <a:xfrm>
            <a:off x="6608981" y="6161723"/>
            <a:ext cx="191691" cy="344091"/>
          </a:xfrm>
          <a:prstGeom prst="rect">
            <a:avLst/>
          </a:prstGeom>
          <a:noFill/>
          <a:ln/>
        </p:spPr>
        <p:txBody>
          <a:bodyPr wrap="none" rtlCol="0" anchor="t"/>
          <a:lstStyle/>
          <a:p>
            <a:pPr marL="0" indent="0" algn="ctr">
              <a:lnSpc>
                <a:spcPts val="2709"/>
              </a:lnSpc>
              <a:buNone/>
            </a:pPr>
            <a:r>
              <a:rPr lang="en-US" sz="2709" dirty="0">
                <a:solidFill>
                  <a:srgbClr val="D6E5EF"/>
                </a:solidFill>
                <a:latin typeface="Lora" pitchFamily="34" charset="0"/>
                <a:ea typeface="Lora" pitchFamily="34" charset="-122"/>
                <a:cs typeface="Lora" pitchFamily="34" charset="-120"/>
              </a:rPr>
              <a:t>3</a:t>
            </a:r>
            <a:endParaRPr lang="en-US" sz="2709" dirty="0"/>
          </a:p>
        </p:txBody>
      </p:sp>
      <p:sp>
        <p:nvSpPr>
          <p:cNvPr id="20" name="Text 17"/>
          <p:cNvSpPr/>
          <p:nvPr/>
        </p:nvSpPr>
        <p:spPr>
          <a:xfrm>
            <a:off x="8045291" y="6029325"/>
            <a:ext cx="3872032" cy="358378"/>
          </a:xfrm>
          <a:prstGeom prst="rect">
            <a:avLst/>
          </a:prstGeom>
          <a:noFill/>
          <a:ln/>
        </p:spPr>
        <p:txBody>
          <a:bodyPr wrap="none" rtlCol="0" anchor="t"/>
          <a:lstStyle/>
          <a:p>
            <a:pPr marL="0" indent="0" algn="l">
              <a:lnSpc>
                <a:spcPts val="2822"/>
              </a:lnSpc>
              <a:buNone/>
            </a:pPr>
            <a:r>
              <a:rPr lang="en-US" sz="2258" dirty="0">
                <a:solidFill>
                  <a:srgbClr val="D6E5EF"/>
                </a:solidFill>
                <a:latin typeface="Lora" pitchFamily="34" charset="0"/>
                <a:ea typeface="Lora" pitchFamily="34" charset="-122"/>
                <a:cs typeface="Lora" pitchFamily="34" charset="-120"/>
              </a:rPr>
              <a:t>Development Beyond Course</a:t>
            </a:r>
            <a:endParaRPr lang="en-US" sz="2258" dirty="0"/>
          </a:p>
        </p:txBody>
      </p:sp>
      <p:sp>
        <p:nvSpPr>
          <p:cNvPr id="21" name="Text 18"/>
          <p:cNvSpPr/>
          <p:nvPr/>
        </p:nvSpPr>
        <p:spPr>
          <a:xfrm>
            <a:off x="8045291" y="6533912"/>
            <a:ext cx="5732145" cy="779859"/>
          </a:xfrm>
          <a:prstGeom prst="rect">
            <a:avLst/>
          </a:prstGeom>
          <a:noFill/>
          <a:ln/>
        </p:spPr>
        <p:txBody>
          <a:bodyPr wrap="square" rtlCol="0" anchor="t"/>
          <a:lstStyle/>
          <a:p>
            <a:pPr marL="0" indent="0" algn="l">
              <a:lnSpc>
                <a:spcPts val="3071"/>
              </a:lnSpc>
              <a:buNone/>
            </a:pPr>
            <a:r>
              <a:rPr lang="en-US" sz="1919" dirty="0">
                <a:solidFill>
                  <a:srgbClr val="D6E5EF"/>
                </a:solidFill>
                <a:latin typeface="Source Sans Pro" pitchFamily="34" charset="0"/>
                <a:ea typeface="Source Sans Pro" pitchFamily="34" charset="-122"/>
                <a:cs typeface="Source Sans Pro" pitchFamily="34" charset="-120"/>
              </a:rPr>
              <a:t>Ongoing improvements based on user feedback and evolving technologies.</a:t>
            </a:r>
            <a:endParaRPr lang="en-US" sz="1919"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968693" y="985242"/>
            <a:ext cx="5809059"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Conclusion and Q&amp;A</a:t>
            </a:r>
            <a:endParaRPr lang="en-US" sz="4574" dirty="0"/>
          </a:p>
        </p:txBody>
      </p:sp>
      <p:sp>
        <p:nvSpPr>
          <p:cNvPr id="5" name="Text 3"/>
          <p:cNvSpPr/>
          <p:nvPr/>
        </p:nvSpPr>
        <p:spPr>
          <a:xfrm>
            <a:off x="968693" y="2328386"/>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Summary</a:t>
            </a:r>
            <a:endParaRPr lang="en-US" sz="2287" dirty="0"/>
          </a:p>
        </p:txBody>
      </p:sp>
      <p:sp>
        <p:nvSpPr>
          <p:cNvPr id="6" name="Text 4"/>
          <p:cNvSpPr/>
          <p:nvPr/>
        </p:nvSpPr>
        <p:spPr>
          <a:xfrm>
            <a:off x="968693" y="2938343"/>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A chatbot that provides concise summaries of financial documents to assist users in making informed decisions.</a:t>
            </a:r>
            <a:endParaRPr lang="en-US" sz="1944" dirty="0"/>
          </a:p>
        </p:txBody>
      </p:sp>
      <p:sp>
        <p:nvSpPr>
          <p:cNvPr id="7" name="Text 5"/>
          <p:cNvSpPr/>
          <p:nvPr/>
        </p:nvSpPr>
        <p:spPr>
          <a:xfrm>
            <a:off x="968693" y="3975259"/>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Key Takeaways</a:t>
            </a:r>
            <a:endParaRPr lang="en-US" sz="2287" dirty="0"/>
          </a:p>
        </p:txBody>
      </p:sp>
      <p:sp>
        <p:nvSpPr>
          <p:cNvPr id="8" name="Text 6"/>
          <p:cNvSpPr/>
          <p:nvPr/>
        </p:nvSpPr>
        <p:spPr>
          <a:xfrm>
            <a:off x="968693" y="4585216"/>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Importance of efficient document processing and accurate information retrieval.</a:t>
            </a:r>
            <a:endParaRPr lang="en-US" sz="1944" dirty="0"/>
          </a:p>
        </p:txBody>
      </p:sp>
      <p:sp>
        <p:nvSpPr>
          <p:cNvPr id="9" name="Text 7"/>
          <p:cNvSpPr/>
          <p:nvPr/>
        </p:nvSpPr>
        <p:spPr>
          <a:xfrm>
            <a:off x="968693" y="5622131"/>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Final Thoughts</a:t>
            </a:r>
            <a:endParaRPr lang="en-US" sz="2287" dirty="0"/>
          </a:p>
        </p:txBody>
      </p:sp>
      <p:sp>
        <p:nvSpPr>
          <p:cNvPr id="10" name="Text 8"/>
          <p:cNvSpPr/>
          <p:nvPr/>
        </p:nvSpPr>
        <p:spPr>
          <a:xfrm>
            <a:off x="968693" y="6232088"/>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Potential to revolutionize how financial information is accessed and understood.</a:t>
            </a:r>
            <a:endParaRPr lang="en-US" sz="1944" dirty="0"/>
          </a:p>
        </p:txBody>
      </p:sp>
      <p:sp>
        <p:nvSpPr>
          <p:cNvPr id="11" name="Text 9"/>
          <p:cNvSpPr/>
          <p:nvPr/>
        </p:nvSpPr>
        <p:spPr>
          <a:xfrm>
            <a:off x="7623810" y="2328386"/>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Q&amp;A Preparation</a:t>
            </a:r>
            <a:endParaRPr lang="en-US" sz="2287" dirty="0"/>
          </a:p>
        </p:txBody>
      </p:sp>
      <p:sp>
        <p:nvSpPr>
          <p:cNvPr id="12" name="Text 10"/>
          <p:cNvSpPr/>
          <p:nvPr/>
        </p:nvSpPr>
        <p:spPr>
          <a:xfrm>
            <a:off x="7623810" y="2938343"/>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Ready to discuss data sources, RAG implementation, and future enhancements.</a:t>
            </a:r>
            <a:endParaRPr lang="en-US" sz="1944" dirty="0"/>
          </a:p>
        </p:txBody>
      </p:sp>
      <p:pic>
        <p:nvPicPr>
          <p:cNvPr id="13"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93393" y="880110"/>
            <a:ext cx="4752856" cy="594122"/>
          </a:xfrm>
          <a:prstGeom prst="rect">
            <a:avLst/>
          </a:prstGeom>
          <a:noFill/>
          <a:ln/>
        </p:spPr>
        <p:txBody>
          <a:bodyPr wrap="none" rtlCol="0" anchor="t"/>
          <a:lstStyle/>
          <a:p>
            <a:pPr marL="0" indent="0">
              <a:lnSpc>
                <a:spcPts val="4678"/>
              </a:lnSpc>
              <a:buNone/>
            </a:pPr>
            <a:r>
              <a:rPr lang="en-US" sz="3742" dirty="0">
                <a:solidFill>
                  <a:srgbClr val="F98AC7"/>
                </a:solidFill>
                <a:latin typeface="Lora" pitchFamily="34" charset="0"/>
                <a:ea typeface="Lora" pitchFamily="34" charset="-122"/>
                <a:cs typeface="Lora" pitchFamily="34" charset="-120"/>
              </a:rPr>
              <a:t>Introduction</a:t>
            </a:r>
            <a:endParaRPr lang="en-US" sz="3742" dirty="0"/>
          </a:p>
        </p:txBody>
      </p:sp>
      <p:sp>
        <p:nvSpPr>
          <p:cNvPr id="6" name="Shape 3"/>
          <p:cNvSpPr/>
          <p:nvPr/>
        </p:nvSpPr>
        <p:spPr>
          <a:xfrm>
            <a:off x="6193393" y="2004298"/>
            <a:ext cx="454462" cy="454462"/>
          </a:xfrm>
          <a:prstGeom prst="roundRect">
            <a:avLst>
              <a:gd name="adj" fmla="val 8001"/>
            </a:avLst>
          </a:prstGeom>
          <a:solidFill>
            <a:srgbClr val="444752"/>
          </a:solidFill>
          <a:ln/>
        </p:spPr>
        <p:txBody>
          <a:bodyPr/>
          <a:lstStyle/>
          <a:p>
            <a:endParaRPr lang="en-US"/>
          </a:p>
        </p:txBody>
      </p:sp>
      <p:sp>
        <p:nvSpPr>
          <p:cNvPr id="7" name="Text 4"/>
          <p:cNvSpPr/>
          <p:nvPr/>
        </p:nvSpPr>
        <p:spPr>
          <a:xfrm>
            <a:off x="6368653" y="2088952"/>
            <a:ext cx="103823" cy="285155"/>
          </a:xfrm>
          <a:prstGeom prst="rect">
            <a:avLst/>
          </a:prstGeom>
          <a:noFill/>
          <a:ln/>
        </p:spPr>
        <p:txBody>
          <a:bodyPr wrap="none" rtlCol="0" anchor="t"/>
          <a:lstStyle/>
          <a:p>
            <a:pPr marL="0" indent="0" algn="ctr">
              <a:lnSpc>
                <a:spcPts val="2245"/>
              </a:lnSpc>
              <a:buNone/>
            </a:pPr>
            <a:r>
              <a:rPr lang="en-US" sz="2245" dirty="0">
                <a:solidFill>
                  <a:srgbClr val="D6E5EF"/>
                </a:solidFill>
                <a:latin typeface="Lora" pitchFamily="34" charset="0"/>
                <a:ea typeface="Lora" pitchFamily="34" charset="-122"/>
                <a:cs typeface="Lora" pitchFamily="34" charset="-120"/>
              </a:rPr>
              <a:t>1</a:t>
            </a:r>
            <a:endParaRPr lang="en-US" sz="2245" dirty="0"/>
          </a:p>
        </p:txBody>
      </p:sp>
      <p:sp>
        <p:nvSpPr>
          <p:cNvPr id="8" name="Text 5"/>
          <p:cNvSpPr/>
          <p:nvPr/>
        </p:nvSpPr>
        <p:spPr>
          <a:xfrm>
            <a:off x="6849785" y="2004298"/>
            <a:ext cx="2376368" cy="297061"/>
          </a:xfrm>
          <a:prstGeom prst="rect">
            <a:avLst/>
          </a:prstGeom>
          <a:noFill/>
          <a:ln/>
        </p:spPr>
        <p:txBody>
          <a:bodyPr wrap="none" rtlCol="0" anchor="t"/>
          <a:lstStyle/>
          <a:p>
            <a:pPr marL="0" indent="0">
              <a:lnSpc>
                <a:spcPts val="2339"/>
              </a:lnSpc>
              <a:buNone/>
            </a:pPr>
            <a:r>
              <a:rPr lang="en-US" sz="1871" dirty="0">
                <a:solidFill>
                  <a:srgbClr val="D6E5EF"/>
                </a:solidFill>
                <a:latin typeface="Lora" pitchFamily="34" charset="0"/>
                <a:ea typeface="Lora" pitchFamily="34" charset="-122"/>
                <a:cs typeface="Lora" pitchFamily="34" charset="-120"/>
              </a:rPr>
              <a:t>Brief Overview</a:t>
            </a:r>
            <a:endParaRPr lang="en-US" sz="1871" dirty="0"/>
          </a:p>
        </p:txBody>
      </p:sp>
      <p:sp>
        <p:nvSpPr>
          <p:cNvPr id="9" name="Text 6"/>
          <p:cNvSpPr/>
          <p:nvPr/>
        </p:nvSpPr>
        <p:spPr>
          <a:xfrm>
            <a:off x="6849785" y="2422446"/>
            <a:ext cx="7073622" cy="1293019"/>
          </a:xfrm>
          <a:prstGeom prst="rect">
            <a:avLst/>
          </a:prstGeom>
          <a:noFill/>
          <a:ln/>
        </p:spPr>
        <p:txBody>
          <a:bodyPr wrap="square" rtlCol="0" anchor="t"/>
          <a:lstStyle/>
          <a:p>
            <a:pPr marL="0" indent="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Develop a chatbot that leverages Retrieval-Augmented Generation (RAG) to summarize financial documents like 10Q and 10K reports. The chatbot retrieves relevant information from these documents and generates accurate answers based on user queries.</a:t>
            </a:r>
            <a:endParaRPr lang="en-US" sz="1591" dirty="0"/>
          </a:p>
        </p:txBody>
      </p:sp>
      <p:sp>
        <p:nvSpPr>
          <p:cNvPr id="10" name="Shape 7"/>
          <p:cNvSpPr/>
          <p:nvPr/>
        </p:nvSpPr>
        <p:spPr>
          <a:xfrm>
            <a:off x="6193393" y="4144566"/>
            <a:ext cx="454462" cy="454462"/>
          </a:xfrm>
          <a:prstGeom prst="roundRect">
            <a:avLst>
              <a:gd name="adj" fmla="val 8001"/>
            </a:avLst>
          </a:prstGeom>
          <a:solidFill>
            <a:srgbClr val="444752"/>
          </a:solidFill>
          <a:ln/>
        </p:spPr>
        <p:txBody>
          <a:bodyPr/>
          <a:lstStyle/>
          <a:p>
            <a:endParaRPr lang="en-US"/>
          </a:p>
        </p:txBody>
      </p:sp>
      <p:sp>
        <p:nvSpPr>
          <p:cNvPr id="11" name="Text 8"/>
          <p:cNvSpPr/>
          <p:nvPr/>
        </p:nvSpPr>
        <p:spPr>
          <a:xfrm>
            <a:off x="6344007" y="4229219"/>
            <a:ext cx="153114" cy="285155"/>
          </a:xfrm>
          <a:prstGeom prst="rect">
            <a:avLst/>
          </a:prstGeom>
          <a:noFill/>
          <a:ln/>
        </p:spPr>
        <p:txBody>
          <a:bodyPr wrap="none" rtlCol="0" anchor="t"/>
          <a:lstStyle/>
          <a:p>
            <a:pPr marL="0" indent="0" algn="ctr">
              <a:lnSpc>
                <a:spcPts val="2245"/>
              </a:lnSpc>
              <a:buNone/>
            </a:pPr>
            <a:r>
              <a:rPr lang="en-US" sz="2245" dirty="0">
                <a:solidFill>
                  <a:srgbClr val="D6E5EF"/>
                </a:solidFill>
                <a:latin typeface="Lora" pitchFamily="34" charset="0"/>
                <a:ea typeface="Lora" pitchFamily="34" charset="-122"/>
                <a:cs typeface="Lora" pitchFamily="34" charset="-120"/>
              </a:rPr>
              <a:t>2</a:t>
            </a:r>
            <a:endParaRPr lang="en-US" sz="2245" dirty="0"/>
          </a:p>
        </p:txBody>
      </p:sp>
      <p:sp>
        <p:nvSpPr>
          <p:cNvPr id="12" name="Text 9"/>
          <p:cNvSpPr/>
          <p:nvPr/>
        </p:nvSpPr>
        <p:spPr>
          <a:xfrm>
            <a:off x="6849785" y="4144566"/>
            <a:ext cx="2376368" cy="297061"/>
          </a:xfrm>
          <a:prstGeom prst="rect">
            <a:avLst/>
          </a:prstGeom>
          <a:noFill/>
          <a:ln/>
        </p:spPr>
        <p:txBody>
          <a:bodyPr wrap="none" rtlCol="0" anchor="t"/>
          <a:lstStyle/>
          <a:p>
            <a:pPr marL="0" indent="0">
              <a:lnSpc>
                <a:spcPts val="2339"/>
              </a:lnSpc>
              <a:buNone/>
            </a:pPr>
            <a:r>
              <a:rPr lang="en-US" sz="1871" dirty="0">
                <a:solidFill>
                  <a:srgbClr val="D6E5EF"/>
                </a:solidFill>
                <a:latin typeface="Lora" pitchFamily="34" charset="0"/>
                <a:ea typeface="Lora" pitchFamily="34" charset="-122"/>
                <a:cs typeface="Lora" pitchFamily="34" charset="-120"/>
              </a:rPr>
              <a:t>Objectives and Goals</a:t>
            </a:r>
            <a:endParaRPr lang="en-US" sz="1871" dirty="0"/>
          </a:p>
        </p:txBody>
      </p:sp>
      <p:sp>
        <p:nvSpPr>
          <p:cNvPr id="13" name="Text 10"/>
          <p:cNvSpPr/>
          <p:nvPr/>
        </p:nvSpPr>
        <p:spPr>
          <a:xfrm>
            <a:off x="6849785" y="4562713"/>
            <a:ext cx="7073622" cy="1293019"/>
          </a:xfrm>
          <a:prstGeom prst="rect">
            <a:avLst/>
          </a:prstGeom>
          <a:noFill/>
          <a:ln/>
        </p:spPr>
        <p:txBody>
          <a:bodyPr wrap="square" rtlCol="0" anchor="t"/>
          <a:lstStyle/>
          <a:p>
            <a:pPr marL="0" indent="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 To assist users in quickly extracting and understanding key information from lengthy financial documents.
- To combine document retrieval with generative capabilities to provide concise and relevant summaries.</a:t>
            </a:r>
            <a:endParaRPr lang="en-US" sz="1591" dirty="0"/>
          </a:p>
        </p:txBody>
      </p:sp>
      <p:sp>
        <p:nvSpPr>
          <p:cNvPr id="14" name="Shape 11"/>
          <p:cNvSpPr/>
          <p:nvPr/>
        </p:nvSpPr>
        <p:spPr>
          <a:xfrm>
            <a:off x="6193393" y="6284833"/>
            <a:ext cx="454462" cy="454462"/>
          </a:xfrm>
          <a:prstGeom prst="roundRect">
            <a:avLst>
              <a:gd name="adj" fmla="val 8001"/>
            </a:avLst>
          </a:prstGeom>
          <a:solidFill>
            <a:srgbClr val="444752"/>
          </a:solidFill>
          <a:ln/>
        </p:spPr>
        <p:txBody>
          <a:bodyPr/>
          <a:lstStyle/>
          <a:p>
            <a:endParaRPr lang="en-US"/>
          </a:p>
        </p:txBody>
      </p:sp>
      <p:sp>
        <p:nvSpPr>
          <p:cNvPr id="15" name="Text 12"/>
          <p:cNvSpPr/>
          <p:nvPr/>
        </p:nvSpPr>
        <p:spPr>
          <a:xfrm>
            <a:off x="6341150" y="6369487"/>
            <a:ext cx="158829" cy="285155"/>
          </a:xfrm>
          <a:prstGeom prst="rect">
            <a:avLst/>
          </a:prstGeom>
          <a:noFill/>
          <a:ln/>
        </p:spPr>
        <p:txBody>
          <a:bodyPr wrap="none" rtlCol="0" anchor="t"/>
          <a:lstStyle/>
          <a:p>
            <a:pPr marL="0" indent="0" algn="ctr">
              <a:lnSpc>
                <a:spcPts val="2245"/>
              </a:lnSpc>
              <a:buNone/>
            </a:pPr>
            <a:r>
              <a:rPr lang="en-US" sz="2245" dirty="0">
                <a:solidFill>
                  <a:srgbClr val="D6E5EF"/>
                </a:solidFill>
                <a:latin typeface="Lora" pitchFamily="34" charset="0"/>
                <a:ea typeface="Lora" pitchFamily="34" charset="-122"/>
                <a:cs typeface="Lora" pitchFamily="34" charset="-120"/>
              </a:rPr>
              <a:t>3</a:t>
            </a:r>
            <a:endParaRPr lang="en-US" sz="2245" dirty="0"/>
          </a:p>
        </p:txBody>
      </p:sp>
      <p:sp>
        <p:nvSpPr>
          <p:cNvPr id="16" name="Text 13"/>
          <p:cNvSpPr/>
          <p:nvPr/>
        </p:nvSpPr>
        <p:spPr>
          <a:xfrm>
            <a:off x="6849785" y="6284833"/>
            <a:ext cx="2928342" cy="297061"/>
          </a:xfrm>
          <a:prstGeom prst="rect">
            <a:avLst/>
          </a:prstGeom>
          <a:noFill/>
          <a:ln/>
        </p:spPr>
        <p:txBody>
          <a:bodyPr wrap="none" rtlCol="0" anchor="t"/>
          <a:lstStyle/>
          <a:p>
            <a:pPr marL="0" indent="0">
              <a:lnSpc>
                <a:spcPts val="2339"/>
              </a:lnSpc>
              <a:buNone/>
            </a:pPr>
            <a:r>
              <a:rPr lang="en-US" sz="1871" dirty="0">
                <a:solidFill>
                  <a:srgbClr val="D6E5EF"/>
                </a:solidFill>
                <a:latin typeface="Lora" pitchFamily="34" charset="0"/>
                <a:ea typeface="Lora" pitchFamily="34" charset="-122"/>
                <a:cs typeface="Lora" pitchFamily="34" charset="-120"/>
              </a:rPr>
              <a:t>Importance and Relevance</a:t>
            </a:r>
            <a:endParaRPr lang="en-US" sz="1871" dirty="0"/>
          </a:p>
        </p:txBody>
      </p:sp>
      <p:sp>
        <p:nvSpPr>
          <p:cNvPr id="17" name="Text 14"/>
          <p:cNvSpPr/>
          <p:nvPr/>
        </p:nvSpPr>
        <p:spPr>
          <a:xfrm>
            <a:off x="6849785" y="6702981"/>
            <a:ext cx="7073622" cy="646509"/>
          </a:xfrm>
          <a:prstGeom prst="rect">
            <a:avLst/>
          </a:prstGeom>
          <a:noFill/>
          <a:ln/>
        </p:spPr>
        <p:txBody>
          <a:bodyPr wrap="square" rtlCol="0" anchor="t"/>
          <a:lstStyle/>
          <a:p>
            <a:pPr marL="0" indent="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Financial documents are complex and time-consuming to read. This tool will assist investors, analysts, and other stakeholders in making informed decisions.</a:t>
            </a:r>
            <a:endParaRPr lang="en-US" sz="1591"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66021" y="790694"/>
            <a:ext cx="5241250" cy="655082"/>
          </a:xfrm>
          <a:prstGeom prst="rect">
            <a:avLst/>
          </a:prstGeom>
          <a:noFill/>
          <a:ln/>
        </p:spPr>
        <p:txBody>
          <a:bodyPr wrap="none" rtlCol="0" anchor="t"/>
          <a:lstStyle/>
          <a:p>
            <a:pPr marL="0" indent="0">
              <a:lnSpc>
                <a:spcPts val="5159"/>
              </a:lnSpc>
              <a:buNone/>
            </a:pPr>
            <a:r>
              <a:rPr lang="en-US" sz="4127" dirty="0">
                <a:solidFill>
                  <a:srgbClr val="F98AC7"/>
                </a:solidFill>
                <a:latin typeface="Lora" pitchFamily="34" charset="0"/>
                <a:ea typeface="Lora" pitchFamily="34" charset="-122"/>
                <a:cs typeface="Lora" pitchFamily="34" charset="-120"/>
              </a:rPr>
              <a:t>Project Description</a:t>
            </a:r>
            <a:endParaRPr lang="en-US" sz="4127" dirty="0"/>
          </a:p>
        </p:txBody>
      </p:sp>
      <p:sp>
        <p:nvSpPr>
          <p:cNvPr id="6" name="Shape 3"/>
          <p:cNvSpPr/>
          <p:nvPr/>
        </p:nvSpPr>
        <p:spPr>
          <a:xfrm>
            <a:off x="6266021" y="1779865"/>
            <a:ext cx="7584758" cy="1975485"/>
          </a:xfrm>
          <a:prstGeom prst="roundRect">
            <a:avLst>
              <a:gd name="adj" fmla="val 2030"/>
            </a:avLst>
          </a:prstGeom>
          <a:solidFill>
            <a:srgbClr val="444752"/>
          </a:solidFill>
          <a:ln/>
        </p:spPr>
        <p:txBody>
          <a:bodyPr/>
          <a:lstStyle/>
          <a:p>
            <a:endParaRPr lang="en-US"/>
          </a:p>
        </p:txBody>
      </p:sp>
      <p:sp>
        <p:nvSpPr>
          <p:cNvPr id="7" name="Text 4"/>
          <p:cNvSpPr/>
          <p:nvPr/>
        </p:nvSpPr>
        <p:spPr>
          <a:xfrm>
            <a:off x="6243710" y="1767304"/>
            <a:ext cx="2620566" cy="327541"/>
          </a:xfrm>
          <a:prstGeom prst="rect">
            <a:avLst/>
          </a:prstGeom>
          <a:noFill/>
          <a:ln/>
        </p:spPr>
        <p:txBody>
          <a:bodyPr wrap="none" rtlCol="0" anchor="t"/>
          <a:lstStyle/>
          <a:p>
            <a:pPr marL="0" indent="0">
              <a:lnSpc>
                <a:spcPts val="2579"/>
              </a:lnSpc>
              <a:buNone/>
            </a:pPr>
            <a:r>
              <a:rPr lang="en-US" sz="2064" dirty="0">
                <a:solidFill>
                  <a:srgbClr val="D6E5EF"/>
                </a:solidFill>
                <a:latin typeface="Lora" pitchFamily="34" charset="0"/>
                <a:ea typeface="Lora" pitchFamily="34" charset="-122"/>
                <a:cs typeface="Lora" pitchFamily="34" charset="-120"/>
              </a:rPr>
              <a:t>Detailed Description</a:t>
            </a:r>
            <a:endParaRPr lang="en-US" sz="2064" dirty="0"/>
          </a:p>
        </p:txBody>
      </p:sp>
      <p:sp>
        <p:nvSpPr>
          <p:cNvPr id="8" name="Text 5"/>
          <p:cNvSpPr/>
          <p:nvPr/>
        </p:nvSpPr>
        <p:spPr>
          <a:xfrm>
            <a:off x="6243710" y="2104663"/>
            <a:ext cx="7362111" cy="1069062"/>
          </a:xfrm>
          <a:prstGeom prst="rect">
            <a:avLst/>
          </a:prstGeom>
          <a:noFill/>
          <a:ln/>
        </p:spPr>
        <p:txBody>
          <a:bodyPr wrap="square" rtlCol="0" anchor="t"/>
          <a:lstStyle/>
          <a:p>
            <a:pPr marL="0" indent="0">
              <a:lnSpc>
                <a:spcPts val="2806"/>
              </a:lnSpc>
              <a:buNone/>
            </a:pPr>
            <a:r>
              <a:rPr lang="en-US" sz="1300" dirty="0">
                <a:solidFill>
                  <a:srgbClr val="D6E5EF"/>
                </a:solidFill>
                <a:latin typeface="Source Sans Pro" pitchFamily="34" charset="0"/>
                <a:ea typeface="Source Sans Pro" pitchFamily="34" charset="-122"/>
                <a:cs typeface="Source Sans Pro" pitchFamily="34" charset="-120"/>
              </a:rPr>
              <a:t>The chatbot will read PDFs of financial reports, chunk the text for efficient processing, and use RAG to combine document retrieval with generative capabilities of language models to provide concise summaries and answers.</a:t>
            </a:r>
            <a:endParaRPr lang="en-US" sz="1300" dirty="0"/>
          </a:p>
        </p:txBody>
      </p:sp>
      <p:sp>
        <p:nvSpPr>
          <p:cNvPr id="9" name="Shape 6"/>
          <p:cNvSpPr/>
          <p:nvPr/>
        </p:nvSpPr>
        <p:spPr>
          <a:xfrm>
            <a:off x="6266021" y="3977997"/>
            <a:ext cx="7584758" cy="1619131"/>
          </a:xfrm>
          <a:prstGeom prst="roundRect">
            <a:avLst>
              <a:gd name="adj" fmla="val 2476"/>
            </a:avLst>
          </a:prstGeom>
          <a:solidFill>
            <a:srgbClr val="444752"/>
          </a:solidFill>
          <a:ln/>
        </p:spPr>
        <p:txBody>
          <a:bodyPr/>
          <a:lstStyle/>
          <a:p>
            <a:endParaRPr lang="en-US"/>
          </a:p>
        </p:txBody>
      </p:sp>
      <p:sp>
        <p:nvSpPr>
          <p:cNvPr id="10" name="Text 7"/>
          <p:cNvSpPr/>
          <p:nvPr/>
        </p:nvSpPr>
        <p:spPr>
          <a:xfrm>
            <a:off x="6266080" y="3951029"/>
            <a:ext cx="2620566" cy="327541"/>
          </a:xfrm>
          <a:prstGeom prst="rect">
            <a:avLst/>
          </a:prstGeom>
          <a:noFill/>
          <a:ln/>
        </p:spPr>
        <p:txBody>
          <a:bodyPr wrap="none" rtlCol="0" anchor="t"/>
          <a:lstStyle/>
          <a:p>
            <a:pPr marL="0" indent="0">
              <a:lnSpc>
                <a:spcPts val="2579"/>
              </a:lnSpc>
              <a:buNone/>
            </a:pPr>
            <a:r>
              <a:rPr lang="en-US" sz="2064" dirty="0">
                <a:solidFill>
                  <a:srgbClr val="D6E5EF"/>
                </a:solidFill>
                <a:latin typeface="Lora" pitchFamily="34" charset="0"/>
                <a:ea typeface="Lora" pitchFamily="34" charset="-122"/>
                <a:cs typeface="Lora" pitchFamily="34" charset="-120"/>
              </a:rPr>
              <a:t>Specific Problem</a:t>
            </a:r>
            <a:endParaRPr lang="en-US" sz="2064" dirty="0"/>
          </a:p>
        </p:txBody>
      </p:sp>
      <p:sp>
        <p:nvSpPr>
          <p:cNvPr id="11" name="Text 8"/>
          <p:cNvSpPr/>
          <p:nvPr/>
        </p:nvSpPr>
        <p:spPr>
          <a:xfrm>
            <a:off x="6251092" y="4297502"/>
            <a:ext cx="7139464" cy="1254860"/>
          </a:xfrm>
          <a:prstGeom prst="rect">
            <a:avLst/>
          </a:prstGeom>
          <a:noFill/>
          <a:ln/>
        </p:spPr>
        <p:txBody>
          <a:bodyPr wrap="square" rtlCol="0" anchor="t"/>
          <a:lstStyle/>
          <a:p>
            <a:pPr marL="0" indent="0">
              <a:lnSpc>
                <a:spcPts val="2806"/>
              </a:lnSpc>
              <a:buNone/>
            </a:pPr>
            <a:r>
              <a:rPr lang="en-US" sz="1300" dirty="0">
                <a:solidFill>
                  <a:srgbClr val="D6E5EF"/>
                </a:solidFill>
                <a:latin typeface="Source Sans Pro" pitchFamily="34" charset="0"/>
                <a:ea typeface="Source Sans Pro" pitchFamily="34" charset="-122"/>
                <a:cs typeface="Source Sans Pro" pitchFamily="34" charset="-120"/>
              </a:rPr>
              <a:t>Users need to manually read through extensive financial reports to find relevant information, which is time-consuming and inefficient. GPT-4 gives different results when asked the same question multiple times, showing hallucinations. This behavior is not observed in our RAG based System.</a:t>
            </a:r>
            <a:endParaRPr lang="en-US" sz="1300" dirty="0"/>
          </a:p>
          <a:p>
            <a:pPr marL="0" indent="0">
              <a:lnSpc>
                <a:spcPts val="2806"/>
              </a:lnSpc>
              <a:buNone/>
            </a:pPr>
            <a:endParaRPr lang="en-US" sz="1400" dirty="0">
              <a:solidFill>
                <a:srgbClr val="D6E5EF"/>
              </a:solidFill>
              <a:latin typeface="Source Sans Pro" pitchFamily="34" charset="0"/>
              <a:ea typeface="Source Sans Pro" pitchFamily="34" charset="-122"/>
              <a:cs typeface="Source Sans Pro" pitchFamily="34" charset="-120"/>
            </a:endParaRPr>
          </a:p>
          <a:p>
            <a:pPr marL="0" indent="0">
              <a:lnSpc>
                <a:spcPts val="2806"/>
              </a:lnSpc>
              <a:buNone/>
            </a:pPr>
            <a:endParaRPr lang="en-US" sz="1400" dirty="0">
              <a:solidFill>
                <a:srgbClr val="D6E5EF"/>
              </a:solidFill>
              <a:latin typeface="Source Sans Pro" pitchFamily="34" charset="0"/>
              <a:ea typeface="Source Sans Pro" pitchFamily="34" charset="-122"/>
            </a:endParaRPr>
          </a:p>
          <a:p>
            <a:pPr marL="0" indent="0">
              <a:lnSpc>
                <a:spcPts val="2806"/>
              </a:lnSpc>
              <a:buNone/>
            </a:pPr>
            <a:endParaRPr lang="en-US" sz="1400" dirty="0"/>
          </a:p>
        </p:txBody>
      </p:sp>
      <p:sp>
        <p:nvSpPr>
          <p:cNvPr id="12" name="Shape 9"/>
          <p:cNvSpPr/>
          <p:nvPr/>
        </p:nvSpPr>
        <p:spPr>
          <a:xfrm>
            <a:off x="6266021" y="5819775"/>
            <a:ext cx="7584758" cy="1619131"/>
          </a:xfrm>
          <a:prstGeom prst="roundRect">
            <a:avLst>
              <a:gd name="adj" fmla="val 2476"/>
            </a:avLst>
          </a:prstGeom>
          <a:solidFill>
            <a:srgbClr val="444752"/>
          </a:solidFill>
          <a:ln/>
        </p:spPr>
        <p:txBody>
          <a:bodyPr/>
          <a:lstStyle/>
          <a:p>
            <a:endParaRPr lang="en-US"/>
          </a:p>
        </p:txBody>
      </p:sp>
      <p:sp>
        <p:nvSpPr>
          <p:cNvPr id="13" name="Text 10"/>
          <p:cNvSpPr/>
          <p:nvPr/>
        </p:nvSpPr>
        <p:spPr>
          <a:xfrm>
            <a:off x="6266080" y="5814009"/>
            <a:ext cx="2620566" cy="327541"/>
          </a:xfrm>
          <a:prstGeom prst="rect">
            <a:avLst/>
          </a:prstGeom>
          <a:noFill/>
          <a:ln/>
        </p:spPr>
        <p:txBody>
          <a:bodyPr wrap="none" rtlCol="0" anchor="t"/>
          <a:lstStyle/>
          <a:p>
            <a:pPr marL="0" indent="0">
              <a:lnSpc>
                <a:spcPts val="2579"/>
              </a:lnSpc>
              <a:buNone/>
            </a:pPr>
            <a:r>
              <a:rPr lang="en-US" sz="2064" dirty="0">
                <a:solidFill>
                  <a:srgbClr val="D6E5EF"/>
                </a:solidFill>
                <a:latin typeface="Lora" pitchFamily="34" charset="0"/>
                <a:ea typeface="Lora" pitchFamily="34" charset="-122"/>
                <a:cs typeface="Lora" pitchFamily="34" charset="-120"/>
              </a:rPr>
              <a:t>Scope</a:t>
            </a:r>
            <a:endParaRPr lang="en-US" sz="2064" dirty="0"/>
          </a:p>
        </p:txBody>
      </p:sp>
      <p:sp>
        <p:nvSpPr>
          <p:cNvPr id="14" name="Text 11"/>
          <p:cNvSpPr/>
          <p:nvPr/>
        </p:nvSpPr>
        <p:spPr>
          <a:xfrm>
            <a:off x="6243710" y="6139280"/>
            <a:ext cx="7139464" cy="712708"/>
          </a:xfrm>
          <a:prstGeom prst="rect">
            <a:avLst/>
          </a:prstGeom>
          <a:noFill/>
          <a:ln/>
        </p:spPr>
        <p:txBody>
          <a:bodyPr wrap="square" rtlCol="0" anchor="t"/>
          <a:lstStyle/>
          <a:p>
            <a:pPr marL="0" indent="0">
              <a:lnSpc>
                <a:spcPts val="2806"/>
              </a:lnSpc>
              <a:buNone/>
            </a:pPr>
            <a:r>
              <a:rPr lang="en-US" sz="1300" dirty="0">
                <a:solidFill>
                  <a:srgbClr val="D6E5EF"/>
                </a:solidFill>
                <a:latin typeface="Source Sans Pro" pitchFamily="34" charset="0"/>
                <a:ea typeface="Source Sans Pro" pitchFamily="34" charset="-122"/>
                <a:cs typeface="Source Sans Pro" pitchFamily="34" charset="-120"/>
              </a:rPr>
              <a:t>Includes data ingestion and processing, RAG implementation, and development of a user-friendly chatbot interface.</a:t>
            </a:r>
            <a:endParaRPr lang="en-US" sz="130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0" y="2408193"/>
            <a:ext cx="5809059"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Project Architecture</a:t>
            </a:r>
            <a:endParaRPr lang="en-US" sz="4574"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0" name="Picture 9" descr="A diagram of a diagram of a diagram&#10;&#10;Description automatically generated">
            <a:extLst>
              <a:ext uri="{FF2B5EF4-FFF2-40B4-BE49-F238E27FC236}">
                <a16:creationId xmlns:a16="http://schemas.microsoft.com/office/drawing/2014/main" id="{EEB0D424-6B90-B33A-4304-74FF97A828DC}"/>
              </a:ext>
            </a:extLst>
          </p:cNvPr>
          <p:cNvPicPr>
            <a:picLocks noChangeAspect="1"/>
          </p:cNvPicPr>
          <p:nvPr/>
        </p:nvPicPr>
        <p:blipFill>
          <a:blip r:embed="rId6"/>
          <a:stretch>
            <a:fillRect/>
          </a:stretch>
        </p:blipFill>
        <p:spPr>
          <a:xfrm>
            <a:off x="171047" y="3679767"/>
            <a:ext cx="8001058" cy="36290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9294733"/>
          </a:xfrm>
          <a:prstGeom prst="rect">
            <a:avLst/>
          </a:prstGeom>
          <a:solidFill>
            <a:srgbClr val="252833"/>
          </a:solidFill>
          <a:ln/>
        </p:spPr>
        <p:txBody>
          <a:bodyPr/>
          <a:lstStyle/>
          <a:p>
            <a:endParaRPr lang="en-US"/>
          </a:p>
        </p:txBody>
      </p:sp>
      <p:sp>
        <p:nvSpPr>
          <p:cNvPr id="4" name="Text 2"/>
          <p:cNvSpPr/>
          <p:nvPr/>
        </p:nvSpPr>
        <p:spPr>
          <a:xfrm>
            <a:off x="2872621" y="475178"/>
            <a:ext cx="5459492" cy="508159"/>
          </a:xfrm>
          <a:prstGeom prst="rect">
            <a:avLst/>
          </a:prstGeom>
          <a:noFill/>
          <a:ln/>
        </p:spPr>
        <p:txBody>
          <a:bodyPr wrap="none" rtlCol="0" anchor="t"/>
          <a:lstStyle/>
          <a:p>
            <a:pPr marL="0" indent="0">
              <a:lnSpc>
                <a:spcPts val="4002"/>
              </a:lnSpc>
              <a:buNone/>
            </a:pPr>
            <a:r>
              <a:rPr lang="en-US" sz="3202" dirty="0">
                <a:solidFill>
                  <a:srgbClr val="F98AC7"/>
                </a:solidFill>
                <a:latin typeface="Lora" pitchFamily="34" charset="0"/>
                <a:ea typeface="Lora" pitchFamily="34" charset="-122"/>
                <a:cs typeface="Lora" pitchFamily="34" charset="-120"/>
              </a:rPr>
              <a:t>Project Architecture</a:t>
            </a:r>
            <a:endParaRPr lang="en-US" sz="3202" dirty="0"/>
          </a:p>
        </p:txBody>
      </p:sp>
      <p:sp>
        <p:nvSpPr>
          <p:cNvPr id="5" name="Shape 3"/>
          <p:cNvSpPr/>
          <p:nvPr/>
        </p:nvSpPr>
        <p:spPr>
          <a:xfrm>
            <a:off x="3121104" y="1328976"/>
            <a:ext cx="21550" cy="7019687"/>
          </a:xfrm>
          <a:prstGeom prst="roundRect">
            <a:avLst>
              <a:gd name="adj" fmla="val 144352"/>
            </a:avLst>
          </a:prstGeom>
          <a:solidFill>
            <a:srgbClr val="5D606B"/>
          </a:solidFill>
          <a:ln/>
        </p:spPr>
        <p:txBody>
          <a:bodyPr/>
          <a:lstStyle/>
          <a:p>
            <a:endParaRPr lang="en-US"/>
          </a:p>
        </p:txBody>
      </p:sp>
      <p:sp>
        <p:nvSpPr>
          <p:cNvPr id="6" name="Shape 4"/>
          <p:cNvSpPr/>
          <p:nvPr/>
        </p:nvSpPr>
        <p:spPr>
          <a:xfrm>
            <a:off x="3326190" y="1706820"/>
            <a:ext cx="604837" cy="21550"/>
          </a:xfrm>
          <a:prstGeom prst="roundRect">
            <a:avLst>
              <a:gd name="adj" fmla="val 144352"/>
            </a:avLst>
          </a:prstGeom>
          <a:solidFill>
            <a:srgbClr val="5D606B"/>
          </a:solidFill>
          <a:ln/>
        </p:spPr>
        <p:txBody>
          <a:bodyPr/>
          <a:lstStyle/>
          <a:p>
            <a:endParaRPr lang="en-US"/>
          </a:p>
        </p:txBody>
      </p:sp>
      <p:sp>
        <p:nvSpPr>
          <p:cNvPr id="7" name="Shape 5"/>
          <p:cNvSpPr/>
          <p:nvPr/>
        </p:nvSpPr>
        <p:spPr>
          <a:xfrm>
            <a:off x="2937450" y="1523286"/>
            <a:ext cx="388739" cy="388739"/>
          </a:xfrm>
          <a:prstGeom prst="roundRect">
            <a:avLst>
              <a:gd name="adj" fmla="val 8002"/>
            </a:avLst>
          </a:prstGeom>
          <a:solidFill>
            <a:srgbClr val="444752"/>
          </a:solidFill>
          <a:ln/>
        </p:spPr>
        <p:txBody>
          <a:bodyPr/>
          <a:lstStyle/>
          <a:p>
            <a:endParaRPr lang="en-US"/>
          </a:p>
        </p:txBody>
      </p:sp>
      <p:sp>
        <p:nvSpPr>
          <p:cNvPr id="8" name="Text 6"/>
          <p:cNvSpPr/>
          <p:nvPr/>
        </p:nvSpPr>
        <p:spPr>
          <a:xfrm>
            <a:off x="3087350" y="1595676"/>
            <a:ext cx="88821"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1</a:t>
            </a:r>
            <a:endParaRPr lang="en-US" sz="1921" dirty="0"/>
          </a:p>
        </p:txBody>
      </p:sp>
      <p:sp>
        <p:nvSpPr>
          <p:cNvPr id="9" name="Text 7"/>
          <p:cNvSpPr/>
          <p:nvPr/>
        </p:nvSpPr>
        <p:spPr>
          <a:xfrm>
            <a:off x="4082296" y="1501735"/>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Data Ingestion</a:t>
            </a:r>
            <a:endParaRPr lang="en-US" sz="1601" dirty="0"/>
          </a:p>
        </p:txBody>
      </p:sp>
      <p:sp>
        <p:nvSpPr>
          <p:cNvPr id="10" name="Text 8"/>
          <p:cNvSpPr/>
          <p:nvPr/>
        </p:nvSpPr>
        <p:spPr>
          <a:xfrm>
            <a:off x="4082296" y="1859518"/>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Financial PDFs are ingested.</a:t>
            </a:r>
            <a:endParaRPr lang="en-US" sz="1361" dirty="0"/>
          </a:p>
        </p:txBody>
      </p:sp>
      <p:sp>
        <p:nvSpPr>
          <p:cNvPr id="11" name="Shape 9"/>
          <p:cNvSpPr/>
          <p:nvPr/>
        </p:nvSpPr>
        <p:spPr>
          <a:xfrm>
            <a:off x="3326190" y="2859465"/>
            <a:ext cx="604837" cy="21550"/>
          </a:xfrm>
          <a:prstGeom prst="roundRect">
            <a:avLst>
              <a:gd name="adj" fmla="val 144352"/>
            </a:avLst>
          </a:prstGeom>
          <a:solidFill>
            <a:srgbClr val="5D606B"/>
          </a:solidFill>
          <a:ln/>
        </p:spPr>
        <p:txBody>
          <a:bodyPr/>
          <a:lstStyle/>
          <a:p>
            <a:endParaRPr lang="en-US"/>
          </a:p>
        </p:txBody>
      </p:sp>
      <p:sp>
        <p:nvSpPr>
          <p:cNvPr id="12" name="Shape 10"/>
          <p:cNvSpPr/>
          <p:nvPr/>
        </p:nvSpPr>
        <p:spPr>
          <a:xfrm>
            <a:off x="2937450" y="2675930"/>
            <a:ext cx="388739" cy="388739"/>
          </a:xfrm>
          <a:prstGeom prst="roundRect">
            <a:avLst>
              <a:gd name="adj" fmla="val 8002"/>
            </a:avLst>
          </a:prstGeom>
          <a:solidFill>
            <a:srgbClr val="444752"/>
          </a:solidFill>
          <a:ln/>
        </p:spPr>
        <p:txBody>
          <a:bodyPr/>
          <a:lstStyle/>
          <a:p>
            <a:endParaRPr lang="en-US"/>
          </a:p>
        </p:txBody>
      </p:sp>
      <p:sp>
        <p:nvSpPr>
          <p:cNvPr id="13" name="Text 11"/>
          <p:cNvSpPr/>
          <p:nvPr/>
        </p:nvSpPr>
        <p:spPr>
          <a:xfrm>
            <a:off x="3066276" y="2748320"/>
            <a:ext cx="130969"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2</a:t>
            </a:r>
            <a:endParaRPr lang="en-US" sz="1921" dirty="0"/>
          </a:p>
        </p:txBody>
      </p:sp>
      <p:sp>
        <p:nvSpPr>
          <p:cNvPr id="14" name="Text 12"/>
          <p:cNvSpPr/>
          <p:nvPr/>
        </p:nvSpPr>
        <p:spPr>
          <a:xfrm>
            <a:off x="4082296" y="2654379"/>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Text Splitting</a:t>
            </a:r>
            <a:endParaRPr lang="en-US" sz="1601" dirty="0"/>
          </a:p>
        </p:txBody>
      </p:sp>
      <p:sp>
        <p:nvSpPr>
          <p:cNvPr id="15" name="Text 13"/>
          <p:cNvSpPr/>
          <p:nvPr/>
        </p:nvSpPr>
        <p:spPr>
          <a:xfrm>
            <a:off x="4082296" y="3012162"/>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Documents are split into chunks for efficient processing using LangChain.</a:t>
            </a:r>
            <a:endParaRPr lang="en-US" sz="1361" dirty="0"/>
          </a:p>
        </p:txBody>
      </p:sp>
      <p:sp>
        <p:nvSpPr>
          <p:cNvPr id="16" name="Shape 14"/>
          <p:cNvSpPr/>
          <p:nvPr/>
        </p:nvSpPr>
        <p:spPr>
          <a:xfrm>
            <a:off x="3326190" y="4012109"/>
            <a:ext cx="604837" cy="21550"/>
          </a:xfrm>
          <a:prstGeom prst="roundRect">
            <a:avLst>
              <a:gd name="adj" fmla="val 144352"/>
            </a:avLst>
          </a:prstGeom>
          <a:solidFill>
            <a:srgbClr val="5D606B"/>
          </a:solidFill>
          <a:ln/>
        </p:spPr>
        <p:txBody>
          <a:bodyPr/>
          <a:lstStyle/>
          <a:p>
            <a:endParaRPr lang="en-US"/>
          </a:p>
        </p:txBody>
      </p:sp>
      <p:sp>
        <p:nvSpPr>
          <p:cNvPr id="17" name="Shape 15"/>
          <p:cNvSpPr/>
          <p:nvPr/>
        </p:nvSpPr>
        <p:spPr>
          <a:xfrm>
            <a:off x="2937450" y="3828574"/>
            <a:ext cx="388739" cy="388739"/>
          </a:xfrm>
          <a:prstGeom prst="roundRect">
            <a:avLst>
              <a:gd name="adj" fmla="val 8002"/>
            </a:avLst>
          </a:prstGeom>
          <a:solidFill>
            <a:srgbClr val="444752"/>
          </a:solidFill>
          <a:ln/>
        </p:spPr>
        <p:txBody>
          <a:bodyPr/>
          <a:lstStyle/>
          <a:p>
            <a:endParaRPr lang="en-US"/>
          </a:p>
        </p:txBody>
      </p:sp>
      <p:sp>
        <p:nvSpPr>
          <p:cNvPr id="18" name="Text 16"/>
          <p:cNvSpPr/>
          <p:nvPr/>
        </p:nvSpPr>
        <p:spPr>
          <a:xfrm>
            <a:off x="3063895" y="3900964"/>
            <a:ext cx="135850"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3</a:t>
            </a:r>
            <a:endParaRPr lang="en-US" sz="1921" dirty="0"/>
          </a:p>
        </p:txBody>
      </p:sp>
      <p:sp>
        <p:nvSpPr>
          <p:cNvPr id="19" name="Text 17"/>
          <p:cNvSpPr/>
          <p:nvPr/>
        </p:nvSpPr>
        <p:spPr>
          <a:xfrm>
            <a:off x="4082296" y="3807023"/>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Embeddings</a:t>
            </a:r>
            <a:endParaRPr lang="en-US" sz="1601" dirty="0"/>
          </a:p>
        </p:txBody>
      </p:sp>
      <p:sp>
        <p:nvSpPr>
          <p:cNvPr id="20" name="Text 18"/>
          <p:cNvSpPr/>
          <p:nvPr/>
        </p:nvSpPr>
        <p:spPr>
          <a:xfrm>
            <a:off x="4082296" y="4164806"/>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Text chunks are converted into embeddings.</a:t>
            </a:r>
            <a:endParaRPr lang="en-US" sz="1361" dirty="0"/>
          </a:p>
        </p:txBody>
      </p:sp>
      <p:sp>
        <p:nvSpPr>
          <p:cNvPr id="21" name="Shape 19"/>
          <p:cNvSpPr/>
          <p:nvPr/>
        </p:nvSpPr>
        <p:spPr>
          <a:xfrm>
            <a:off x="3326190" y="5164753"/>
            <a:ext cx="604837" cy="21550"/>
          </a:xfrm>
          <a:prstGeom prst="roundRect">
            <a:avLst>
              <a:gd name="adj" fmla="val 144352"/>
            </a:avLst>
          </a:prstGeom>
          <a:solidFill>
            <a:srgbClr val="5D606B"/>
          </a:solidFill>
          <a:ln/>
        </p:spPr>
        <p:txBody>
          <a:bodyPr/>
          <a:lstStyle/>
          <a:p>
            <a:endParaRPr lang="en-US"/>
          </a:p>
        </p:txBody>
      </p:sp>
      <p:sp>
        <p:nvSpPr>
          <p:cNvPr id="22" name="Shape 20"/>
          <p:cNvSpPr/>
          <p:nvPr/>
        </p:nvSpPr>
        <p:spPr>
          <a:xfrm>
            <a:off x="2937450" y="4981218"/>
            <a:ext cx="388739" cy="388739"/>
          </a:xfrm>
          <a:prstGeom prst="roundRect">
            <a:avLst>
              <a:gd name="adj" fmla="val 8002"/>
            </a:avLst>
          </a:prstGeom>
          <a:solidFill>
            <a:srgbClr val="444752"/>
          </a:solidFill>
          <a:ln/>
        </p:spPr>
        <p:txBody>
          <a:bodyPr/>
          <a:lstStyle/>
          <a:p>
            <a:endParaRPr lang="en-US"/>
          </a:p>
        </p:txBody>
      </p:sp>
      <p:sp>
        <p:nvSpPr>
          <p:cNvPr id="23" name="Text 21"/>
          <p:cNvSpPr/>
          <p:nvPr/>
        </p:nvSpPr>
        <p:spPr>
          <a:xfrm>
            <a:off x="3065681" y="5053608"/>
            <a:ext cx="132278"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4</a:t>
            </a:r>
            <a:endParaRPr lang="en-US" sz="1921" dirty="0"/>
          </a:p>
        </p:txBody>
      </p:sp>
      <p:sp>
        <p:nvSpPr>
          <p:cNvPr id="24" name="Text 22"/>
          <p:cNvSpPr/>
          <p:nvPr/>
        </p:nvSpPr>
        <p:spPr>
          <a:xfrm>
            <a:off x="4082296" y="4959668"/>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Vector Store</a:t>
            </a:r>
            <a:endParaRPr lang="en-US" sz="1601" dirty="0"/>
          </a:p>
        </p:txBody>
      </p:sp>
      <p:sp>
        <p:nvSpPr>
          <p:cNvPr id="25" name="Text 23"/>
          <p:cNvSpPr/>
          <p:nvPr/>
        </p:nvSpPr>
        <p:spPr>
          <a:xfrm>
            <a:off x="4082296" y="5317450"/>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Embeddings are stored in Pinecone for efficient retrieval.</a:t>
            </a:r>
            <a:endParaRPr lang="en-US" sz="1361" dirty="0"/>
          </a:p>
        </p:txBody>
      </p:sp>
      <p:sp>
        <p:nvSpPr>
          <p:cNvPr id="26" name="Shape 24"/>
          <p:cNvSpPr/>
          <p:nvPr/>
        </p:nvSpPr>
        <p:spPr>
          <a:xfrm>
            <a:off x="3326190" y="6317397"/>
            <a:ext cx="604837" cy="21550"/>
          </a:xfrm>
          <a:prstGeom prst="roundRect">
            <a:avLst>
              <a:gd name="adj" fmla="val 144352"/>
            </a:avLst>
          </a:prstGeom>
          <a:solidFill>
            <a:srgbClr val="5D606B"/>
          </a:solidFill>
          <a:ln/>
        </p:spPr>
        <p:txBody>
          <a:bodyPr/>
          <a:lstStyle/>
          <a:p>
            <a:endParaRPr lang="en-US"/>
          </a:p>
        </p:txBody>
      </p:sp>
      <p:sp>
        <p:nvSpPr>
          <p:cNvPr id="27" name="Shape 25"/>
          <p:cNvSpPr/>
          <p:nvPr/>
        </p:nvSpPr>
        <p:spPr>
          <a:xfrm>
            <a:off x="2937450" y="6133862"/>
            <a:ext cx="388739" cy="388739"/>
          </a:xfrm>
          <a:prstGeom prst="roundRect">
            <a:avLst>
              <a:gd name="adj" fmla="val 8002"/>
            </a:avLst>
          </a:prstGeom>
          <a:solidFill>
            <a:srgbClr val="444752"/>
          </a:solidFill>
          <a:ln/>
        </p:spPr>
        <p:txBody>
          <a:bodyPr/>
          <a:lstStyle/>
          <a:p>
            <a:endParaRPr lang="en-US"/>
          </a:p>
        </p:txBody>
      </p:sp>
      <p:sp>
        <p:nvSpPr>
          <p:cNvPr id="28" name="Text 26"/>
          <p:cNvSpPr/>
          <p:nvPr/>
        </p:nvSpPr>
        <p:spPr>
          <a:xfrm>
            <a:off x="3065324" y="6206252"/>
            <a:ext cx="132993"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5</a:t>
            </a:r>
            <a:endParaRPr lang="en-US" sz="1921" dirty="0"/>
          </a:p>
        </p:txBody>
      </p:sp>
      <p:sp>
        <p:nvSpPr>
          <p:cNvPr id="29" name="Text 27"/>
          <p:cNvSpPr/>
          <p:nvPr/>
        </p:nvSpPr>
        <p:spPr>
          <a:xfrm>
            <a:off x="4082296" y="6112312"/>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Query Handling</a:t>
            </a:r>
            <a:endParaRPr lang="en-US" sz="1601" dirty="0"/>
          </a:p>
        </p:txBody>
      </p:sp>
      <p:sp>
        <p:nvSpPr>
          <p:cNvPr id="30" name="Text 28"/>
          <p:cNvSpPr/>
          <p:nvPr/>
        </p:nvSpPr>
        <p:spPr>
          <a:xfrm>
            <a:off x="4082296" y="6470094"/>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User queries are processed by the chatbot, which uses a QA chain to retrieve relevant chunks from Pinecone.</a:t>
            </a:r>
            <a:endParaRPr lang="en-US" sz="1361" dirty="0"/>
          </a:p>
        </p:txBody>
      </p:sp>
      <p:sp>
        <p:nvSpPr>
          <p:cNvPr id="31" name="Shape 29"/>
          <p:cNvSpPr/>
          <p:nvPr/>
        </p:nvSpPr>
        <p:spPr>
          <a:xfrm>
            <a:off x="3326190" y="7470041"/>
            <a:ext cx="604837" cy="21550"/>
          </a:xfrm>
          <a:prstGeom prst="roundRect">
            <a:avLst>
              <a:gd name="adj" fmla="val 144352"/>
            </a:avLst>
          </a:prstGeom>
          <a:solidFill>
            <a:srgbClr val="5D606B"/>
          </a:solidFill>
          <a:ln/>
        </p:spPr>
        <p:txBody>
          <a:bodyPr/>
          <a:lstStyle/>
          <a:p>
            <a:endParaRPr lang="en-US"/>
          </a:p>
        </p:txBody>
      </p:sp>
      <p:sp>
        <p:nvSpPr>
          <p:cNvPr id="32" name="Shape 30"/>
          <p:cNvSpPr/>
          <p:nvPr/>
        </p:nvSpPr>
        <p:spPr>
          <a:xfrm>
            <a:off x="2937450" y="7286506"/>
            <a:ext cx="388739" cy="388739"/>
          </a:xfrm>
          <a:prstGeom prst="roundRect">
            <a:avLst>
              <a:gd name="adj" fmla="val 8002"/>
            </a:avLst>
          </a:prstGeom>
          <a:solidFill>
            <a:srgbClr val="444752"/>
          </a:solidFill>
          <a:ln/>
        </p:spPr>
        <p:txBody>
          <a:bodyPr/>
          <a:lstStyle/>
          <a:p>
            <a:endParaRPr lang="en-US"/>
          </a:p>
        </p:txBody>
      </p:sp>
      <p:sp>
        <p:nvSpPr>
          <p:cNvPr id="33" name="Text 31"/>
          <p:cNvSpPr/>
          <p:nvPr/>
        </p:nvSpPr>
        <p:spPr>
          <a:xfrm>
            <a:off x="3061275" y="7358896"/>
            <a:ext cx="140970"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6</a:t>
            </a:r>
            <a:endParaRPr lang="en-US" sz="1921" dirty="0"/>
          </a:p>
        </p:txBody>
      </p:sp>
      <p:sp>
        <p:nvSpPr>
          <p:cNvPr id="34" name="Text 32"/>
          <p:cNvSpPr/>
          <p:nvPr/>
        </p:nvSpPr>
        <p:spPr>
          <a:xfrm>
            <a:off x="4082296" y="7264956"/>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Response Generation</a:t>
            </a:r>
            <a:endParaRPr lang="en-US" sz="1601" dirty="0"/>
          </a:p>
        </p:txBody>
      </p:sp>
      <p:sp>
        <p:nvSpPr>
          <p:cNvPr id="35" name="Text 33"/>
          <p:cNvSpPr/>
          <p:nvPr/>
        </p:nvSpPr>
        <p:spPr>
          <a:xfrm>
            <a:off x="4082296" y="7622738"/>
            <a:ext cx="7675364" cy="553164"/>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LLama 2 model generates concise and accurate answers based on the retrieved chunks and the prompt template for financial RAG.</a:t>
            </a:r>
            <a:endParaRPr lang="en-US" sz="1361" dirty="0"/>
          </a:p>
        </p:txBody>
      </p:sp>
      <p:sp>
        <p:nvSpPr>
          <p:cNvPr id="36" name="Text 34"/>
          <p:cNvSpPr/>
          <p:nvPr/>
        </p:nvSpPr>
        <p:spPr>
          <a:xfrm>
            <a:off x="2872621" y="8542972"/>
            <a:ext cx="8885039" cy="276582"/>
          </a:xfrm>
          <a:prstGeom prst="rect">
            <a:avLst/>
          </a:prstGeom>
          <a:noFill/>
          <a:ln/>
        </p:spPr>
        <p:txBody>
          <a:bodyPr wrap="none" rtlCol="0" anchor="t"/>
          <a:lstStyle/>
          <a:p>
            <a:pPr marL="0" indent="0">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Technologies: Python, Flask, NLP models (e.g., LLama 2), LangChain, Pinecone, PDF processing libraries.</a:t>
            </a:r>
            <a:endParaRPr lang="en-US" sz="1361" dirty="0"/>
          </a:p>
        </p:txBody>
      </p:sp>
      <p:pic>
        <p:nvPicPr>
          <p:cNvPr id="3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pPr marL="285750" indent="-285750">
              <a:buFont typeface="Arial" panose="020B0604020202020204" pitchFamily="34" charset="0"/>
              <a:buChar char="•"/>
            </a:pPr>
            <a:endParaRPr lang="en-US"/>
          </a:p>
        </p:txBody>
      </p:sp>
      <p:sp>
        <p:nvSpPr>
          <p:cNvPr id="4" name="Text 2"/>
          <p:cNvSpPr/>
          <p:nvPr/>
        </p:nvSpPr>
        <p:spPr>
          <a:xfrm>
            <a:off x="968693" y="2218611"/>
            <a:ext cx="9311283"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Data Collection and Preprocessing</a:t>
            </a:r>
            <a:endParaRPr lang="en-US" sz="4574" dirty="0"/>
          </a:p>
        </p:txBody>
      </p:sp>
      <p:sp>
        <p:nvSpPr>
          <p:cNvPr id="5" name="Text 3"/>
          <p:cNvSpPr/>
          <p:nvPr/>
        </p:nvSpPr>
        <p:spPr>
          <a:xfrm>
            <a:off x="968693" y="3561755"/>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Source and Nature</a:t>
            </a:r>
            <a:endParaRPr lang="en-US" sz="2287" dirty="0"/>
          </a:p>
        </p:txBody>
      </p:sp>
      <p:sp>
        <p:nvSpPr>
          <p:cNvPr id="6" name="Text 4"/>
          <p:cNvSpPr/>
          <p:nvPr/>
        </p:nvSpPr>
        <p:spPr>
          <a:xfrm>
            <a:off x="968693" y="4171712"/>
            <a:ext cx="3828931" cy="790099"/>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rgbClr val="D6E5EF"/>
                </a:solidFill>
                <a:latin typeface="Source Sans Pro" pitchFamily="34" charset="0"/>
                <a:ea typeface="Source Sans Pro" pitchFamily="34" charset="-122"/>
                <a:cs typeface="Source Sans Pro" pitchFamily="34" charset="-120"/>
              </a:rPr>
              <a:t>Financial reports (10Q, 10K) available online.</a:t>
            </a:r>
            <a:endParaRPr lang="en-US" sz="1944" dirty="0"/>
          </a:p>
        </p:txBody>
      </p:sp>
      <p:sp>
        <p:nvSpPr>
          <p:cNvPr id="7" name="Text 5"/>
          <p:cNvSpPr/>
          <p:nvPr/>
        </p:nvSpPr>
        <p:spPr>
          <a:xfrm>
            <a:off x="5407462" y="3561755"/>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Steps</a:t>
            </a:r>
            <a:endParaRPr lang="en-US" sz="2287" dirty="0"/>
          </a:p>
        </p:txBody>
      </p:sp>
      <p:sp>
        <p:nvSpPr>
          <p:cNvPr id="8" name="Text 6"/>
          <p:cNvSpPr/>
          <p:nvPr/>
        </p:nvSpPr>
        <p:spPr>
          <a:xfrm>
            <a:off x="5802392" y="4171712"/>
            <a:ext cx="3434001"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Reading PDFs</a:t>
            </a:r>
            <a:endParaRPr lang="en-US" sz="1944" dirty="0"/>
          </a:p>
        </p:txBody>
      </p:sp>
      <p:sp>
        <p:nvSpPr>
          <p:cNvPr id="9" name="Text 7"/>
          <p:cNvSpPr/>
          <p:nvPr/>
        </p:nvSpPr>
        <p:spPr>
          <a:xfrm>
            <a:off x="5802392" y="4653082"/>
            <a:ext cx="3434001"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Chunking text</a:t>
            </a:r>
            <a:endParaRPr lang="en-US" sz="1944" dirty="0"/>
          </a:p>
        </p:txBody>
      </p:sp>
      <p:sp>
        <p:nvSpPr>
          <p:cNvPr id="10" name="Text 8"/>
          <p:cNvSpPr/>
          <p:nvPr/>
        </p:nvSpPr>
        <p:spPr>
          <a:xfrm>
            <a:off x="5802392" y="5134451"/>
            <a:ext cx="3434001"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Preprocessing for efficient retrieval and generation</a:t>
            </a:r>
            <a:endParaRPr lang="en-US" sz="1944" dirty="0"/>
          </a:p>
        </p:txBody>
      </p:sp>
      <p:sp>
        <p:nvSpPr>
          <p:cNvPr id="11" name="Text 9"/>
          <p:cNvSpPr/>
          <p:nvPr/>
        </p:nvSpPr>
        <p:spPr>
          <a:xfrm>
            <a:off x="9846231" y="3561755"/>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Techniques</a:t>
            </a:r>
            <a:endParaRPr lang="en-US" sz="2287" dirty="0"/>
          </a:p>
        </p:txBody>
      </p:sp>
      <p:sp>
        <p:nvSpPr>
          <p:cNvPr id="12" name="Text 10"/>
          <p:cNvSpPr/>
          <p:nvPr/>
        </p:nvSpPr>
        <p:spPr>
          <a:xfrm>
            <a:off x="9846231" y="4171712"/>
            <a:ext cx="3828931" cy="790099"/>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rgbClr val="D6E5EF"/>
                </a:solidFill>
                <a:latin typeface="Source Sans Pro" pitchFamily="34" charset="0"/>
                <a:ea typeface="Source Sans Pro" pitchFamily="34" charset="-122"/>
                <a:cs typeface="Source Sans Pro" pitchFamily="34" charset="-120"/>
              </a:rPr>
              <a:t>Text cleaning, tokenization, and indexing.</a:t>
            </a:r>
            <a:endParaRPr lang="en-US" sz="1944" dirty="0"/>
          </a:p>
        </p:txBody>
      </p:sp>
      <p:pic>
        <p:nvPicPr>
          <p:cNvPr id="13"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03183" y="1009412"/>
            <a:ext cx="6492240" cy="590907"/>
          </a:xfrm>
          <a:prstGeom prst="rect">
            <a:avLst/>
          </a:prstGeom>
          <a:noFill/>
          <a:ln/>
        </p:spPr>
        <p:txBody>
          <a:bodyPr wrap="none" rtlCol="0" anchor="t"/>
          <a:lstStyle/>
          <a:p>
            <a:pPr marL="0" indent="0">
              <a:lnSpc>
                <a:spcPts val="4653"/>
              </a:lnSpc>
              <a:buNone/>
            </a:pPr>
            <a:r>
              <a:rPr lang="en-US" sz="3723" dirty="0">
                <a:solidFill>
                  <a:srgbClr val="F98AC7"/>
                </a:solidFill>
                <a:latin typeface="Lora" pitchFamily="34" charset="0"/>
                <a:ea typeface="Lora" pitchFamily="34" charset="-122"/>
                <a:cs typeface="Lora" pitchFamily="34" charset="-120"/>
              </a:rPr>
              <a:t>RAG Pipeline Implementation</a:t>
            </a:r>
            <a:endParaRPr lang="en-US" sz="3723" dirty="0"/>
          </a:p>
        </p:txBody>
      </p:sp>
      <p:pic>
        <p:nvPicPr>
          <p:cNvPr id="6" name="Image 1" descr="preencoded.png"/>
          <p:cNvPicPr>
            <a:picLocks noChangeAspect="1"/>
          </p:cNvPicPr>
          <p:nvPr/>
        </p:nvPicPr>
        <p:blipFill>
          <a:blip r:embed="rId4"/>
          <a:stretch>
            <a:fillRect/>
          </a:stretch>
        </p:blipFill>
        <p:spPr>
          <a:xfrm>
            <a:off x="703183" y="1901666"/>
            <a:ext cx="1004649" cy="1607463"/>
          </a:xfrm>
          <a:prstGeom prst="rect">
            <a:avLst/>
          </a:prstGeom>
        </p:spPr>
      </p:pic>
      <p:sp>
        <p:nvSpPr>
          <p:cNvPr id="7" name="Text 3"/>
          <p:cNvSpPr/>
          <p:nvPr/>
        </p:nvSpPr>
        <p:spPr>
          <a:xfrm>
            <a:off x="2009180" y="2102525"/>
            <a:ext cx="2363867" cy="295394"/>
          </a:xfrm>
          <a:prstGeom prst="rect">
            <a:avLst/>
          </a:prstGeom>
          <a:noFill/>
          <a:ln/>
        </p:spPr>
        <p:txBody>
          <a:bodyPr wrap="none" rtlCol="0" anchor="t"/>
          <a:lstStyle/>
          <a:p>
            <a:pPr marL="0" indent="0" algn="l">
              <a:lnSpc>
                <a:spcPts val="2327"/>
              </a:lnSpc>
              <a:buNone/>
            </a:pPr>
            <a:r>
              <a:rPr lang="en-US" sz="1861" dirty="0">
                <a:solidFill>
                  <a:srgbClr val="D6E5EF"/>
                </a:solidFill>
                <a:latin typeface="Lora" pitchFamily="34" charset="0"/>
                <a:ea typeface="Lora" pitchFamily="34" charset="-122"/>
                <a:cs typeface="Lora" pitchFamily="34" charset="-120"/>
              </a:rPr>
              <a:t>Overview</a:t>
            </a:r>
            <a:endParaRPr lang="en-US" sz="1861" dirty="0"/>
          </a:p>
        </p:txBody>
      </p:sp>
      <p:sp>
        <p:nvSpPr>
          <p:cNvPr id="8" name="Text 4"/>
          <p:cNvSpPr/>
          <p:nvPr/>
        </p:nvSpPr>
        <p:spPr>
          <a:xfrm>
            <a:off x="2009180" y="2518410"/>
            <a:ext cx="6431637" cy="642938"/>
          </a:xfrm>
          <a:prstGeom prst="rect">
            <a:avLst/>
          </a:prstGeom>
          <a:noFill/>
          <a:ln/>
        </p:spPr>
        <p:txBody>
          <a:bodyPr wrap="square" rtlCol="0" anchor="t"/>
          <a:lstStyle/>
          <a:p>
            <a:pPr marL="0" indent="0" algn="l">
              <a:lnSpc>
                <a:spcPts val="2531"/>
              </a:lnSpc>
              <a:buNone/>
            </a:pPr>
            <a:r>
              <a:rPr lang="en-US" sz="1582" dirty="0">
                <a:solidFill>
                  <a:srgbClr val="D6E5EF"/>
                </a:solidFill>
                <a:latin typeface="Source Sans Pro" pitchFamily="34" charset="0"/>
                <a:ea typeface="Source Sans Pro" pitchFamily="34" charset="-122"/>
                <a:cs typeface="Source Sans Pro" pitchFamily="34" charset="-120"/>
              </a:rPr>
              <a:t>Combining document retrieval with language model generation to provide accurate and concise answers.</a:t>
            </a:r>
            <a:endParaRPr lang="en-US" sz="1582" dirty="0"/>
          </a:p>
        </p:txBody>
      </p:sp>
      <p:pic>
        <p:nvPicPr>
          <p:cNvPr id="9" name="Image 2" descr="preencoded.png"/>
          <p:cNvPicPr>
            <a:picLocks noChangeAspect="1"/>
          </p:cNvPicPr>
          <p:nvPr/>
        </p:nvPicPr>
        <p:blipFill>
          <a:blip r:embed="rId5"/>
          <a:stretch>
            <a:fillRect/>
          </a:stretch>
        </p:blipFill>
        <p:spPr>
          <a:xfrm>
            <a:off x="703183" y="3509129"/>
            <a:ext cx="1004649" cy="2103477"/>
          </a:xfrm>
          <a:prstGeom prst="rect">
            <a:avLst/>
          </a:prstGeom>
        </p:spPr>
      </p:pic>
      <p:sp>
        <p:nvSpPr>
          <p:cNvPr id="10" name="Text 5"/>
          <p:cNvSpPr/>
          <p:nvPr/>
        </p:nvSpPr>
        <p:spPr>
          <a:xfrm>
            <a:off x="2009180" y="3709988"/>
            <a:ext cx="2363867" cy="295394"/>
          </a:xfrm>
          <a:prstGeom prst="rect">
            <a:avLst/>
          </a:prstGeom>
          <a:noFill/>
          <a:ln/>
        </p:spPr>
        <p:txBody>
          <a:bodyPr wrap="none" rtlCol="0" anchor="t"/>
          <a:lstStyle/>
          <a:p>
            <a:pPr marL="0" indent="0" algn="l">
              <a:lnSpc>
                <a:spcPts val="2327"/>
              </a:lnSpc>
              <a:buNone/>
            </a:pPr>
            <a:r>
              <a:rPr lang="en-US" sz="1861" dirty="0">
                <a:solidFill>
                  <a:srgbClr val="D6E5EF"/>
                </a:solidFill>
                <a:latin typeface="Lora" pitchFamily="34" charset="0"/>
                <a:ea typeface="Lora" pitchFamily="34" charset="-122"/>
                <a:cs typeface="Lora" pitchFamily="34" charset="-120"/>
              </a:rPr>
              <a:t>Steps</a:t>
            </a:r>
            <a:endParaRPr lang="en-US" sz="1861" dirty="0"/>
          </a:p>
        </p:txBody>
      </p:sp>
      <p:sp>
        <p:nvSpPr>
          <p:cNvPr id="11" name="Text 6"/>
          <p:cNvSpPr/>
          <p:nvPr/>
        </p:nvSpPr>
        <p:spPr>
          <a:xfrm>
            <a:off x="2009180" y="4125873"/>
            <a:ext cx="6431637" cy="1285875"/>
          </a:xfrm>
          <a:prstGeom prst="rect">
            <a:avLst/>
          </a:prstGeom>
          <a:noFill/>
          <a:ln/>
        </p:spPr>
        <p:txBody>
          <a:bodyPr wrap="square" rtlCol="0" anchor="t"/>
          <a:lstStyle/>
          <a:p>
            <a:pPr marL="0" indent="0" algn="l">
              <a:lnSpc>
                <a:spcPts val="2531"/>
              </a:lnSpc>
              <a:buNone/>
            </a:pPr>
            <a:r>
              <a:rPr lang="en-US" sz="1582" dirty="0">
                <a:solidFill>
                  <a:srgbClr val="D6E5EF"/>
                </a:solidFill>
                <a:latin typeface="Source Sans Pro" pitchFamily="34" charset="0"/>
                <a:ea typeface="Source Sans Pro" pitchFamily="34" charset="-122"/>
                <a:cs typeface="Source Sans Pro" pitchFamily="34" charset="-120"/>
              </a:rPr>
              <a:t>1. Retrieve financial reports using online sources.
2. Process and chunk the text for efficient retrieval.
3. Implement RAG to generate summaries based on user queries.
4. Integrate with a chatbot for user interaction.</a:t>
            </a:r>
            <a:endParaRPr lang="en-US" sz="1582" dirty="0"/>
          </a:p>
        </p:txBody>
      </p:sp>
      <p:pic>
        <p:nvPicPr>
          <p:cNvPr id="12" name="Image 3" descr="preencoded.png"/>
          <p:cNvPicPr>
            <a:picLocks noChangeAspect="1"/>
          </p:cNvPicPr>
          <p:nvPr/>
        </p:nvPicPr>
        <p:blipFill>
          <a:blip r:embed="rId6"/>
          <a:stretch>
            <a:fillRect/>
          </a:stretch>
        </p:blipFill>
        <p:spPr>
          <a:xfrm>
            <a:off x="703183" y="5612606"/>
            <a:ext cx="1004649" cy="1607463"/>
          </a:xfrm>
          <a:prstGeom prst="rect">
            <a:avLst/>
          </a:prstGeom>
        </p:spPr>
      </p:pic>
      <p:sp>
        <p:nvSpPr>
          <p:cNvPr id="13" name="Text 7"/>
          <p:cNvSpPr/>
          <p:nvPr/>
        </p:nvSpPr>
        <p:spPr>
          <a:xfrm>
            <a:off x="2009180" y="5813465"/>
            <a:ext cx="2363867" cy="295394"/>
          </a:xfrm>
          <a:prstGeom prst="rect">
            <a:avLst/>
          </a:prstGeom>
          <a:noFill/>
          <a:ln/>
        </p:spPr>
        <p:txBody>
          <a:bodyPr wrap="none" rtlCol="0" anchor="t"/>
          <a:lstStyle/>
          <a:p>
            <a:pPr marL="0" indent="0" algn="l">
              <a:lnSpc>
                <a:spcPts val="2327"/>
              </a:lnSpc>
              <a:buNone/>
            </a:pPr>
            <a:r>
              <a:rPr lang="en-US" sz="1861" dirty="0">
                <a:solidFill>
                  <a:srgbClr val="D6E5EF"/>
                </a:solidFill>
                <a:latin typeface="Lora" pitchFamily="34" charset="0"/>
                <a:ea typeface="Lora" pitchFamily="34" charset="-122"/>
                <a:cs typeface="Lora" pitchFamily="34" charset="-120"/>
              </a:rPr>
              <a:t>Challenges</a:t>
            </a:r>
            <a:endParaRPr lang="en-US" sz="1861" dirty="0"/>
          </a:p>
        </p:txBody>
      </p:sp>
      <p:sp>
        <p:nvSpPr>
          <p:cNvPr id="14" name="Text 8"/>
          <p:cNvSpPr/>
          <p:nvPr/>
        </p:nvSpPr>
        <p:spPr>
          <a:xfrm>
            <a:off x="2009180" y="6229350"/>
            <a:ext cx="6431637" cy="642938"/>
          </a:xfrm>
          <a:prstGeom prst="rect">
            <a:avLst/>
          </a:prstGeom>
          <a:noFill/>
          <a:ln/>
        </p:spPr>
        <p:txBody>
          <a:bodyPr wrap="square" rtlCol="0" anchor="t"/>
          <a:lstStyle/>
          <a:p>
            <a:pPr marL="0" indent="0" algn="l">
              <a:lnSpc>
                <a:spcPts val="2531"/>
              </a:lnSpc>
              <a:buNone/>
            </a:pPr>
            <a:r>
              <a:rPr lang="en-US" sz="1582" dirty="0">
                <a:solidFill>
                  <a:srgbClr val="D6E5EF"/>
                </a:solidFill>
                <a:latin typeface="Source Sans Pro" pitchFamily="34" charset="0"/>
                <a:ea typeface="Source Sans Pro" pitchFamily="34" charset="-122"/>
                <a:cs typeface="Source Sans Pro" pitchFamily="34" charset="-120"/>
              </a:rPr>
              <a:t>Ensuring accuracy and relevance of generated summaries, handling large documents.</a:t>
            </a:r>
            <a:endParaRPr lang="en-US" sz="1582"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40197"/>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189798"/>
          </a:xfrm>
          <a:prstGeom prst="rect">
            <a:avLst/>
          </a:prstGeom>
        </p:spPr>
      </p:pic>
      <p:sp>
        <p:nvSpPr>
          <p:cNvPr id="5" name="Text 2"/>
          <p:cNvSpPr/>
          <p:nvPr/>
        </p:nvSpPr>
        <p:spPr>
          <a:xfrm>
            <a:off x="2811780" y="2671524"/>
            <a:ext cx="4122063" cy="515183"/>
          </a:xfrm>
          <a:prstGeom prst="rect">
            <a:avLst/>
          </a:prstGeom>
          <a:noFill/>
          <a:ln/>
        </p:spPr>
        <p:txBody>
          <a:bodyPr wrap="none" rtlCol="0" anchor="t"/>
          <a:lstStyle/>
          <a:p>
            <a:pPr marL="0" indent="0">
              <a:lnSpc>
                <a:spcPts val="4057"/>
              </a:lnSpc>
              <a:buNone/>
            </a:pPr>
            <a:r>
              <a:rPr lang="en-US" sz="3246" dirty="0">
                <a:solidFill>
                  <a:srgbClr val="F98AC7"/>
                </a:solidFill>
                <a:latin typeface="Lora" pitchFamily="34" charset="0"/>
                <a:ea typeface="Lora" pitchFamily="34" charset="-122"/>
                <a:cs typeface="Lora" pitchFamily="34" charset="-120"/>
              </a:rPr>
              <a:t>Performance Metrics</a:t>
            </a:r>
            <a:endParaRPr lang="en-US" sz="3246" dirty="0"/>
          </a:p>
        </p:txBody>
      </p:sp>
      <p:sp>
        <p:nvSpPr>
          <p:cNvPr id="6" name="Shape 3"/>
          <p:cNvSpPr/>
          <p:nvPr/>
        </p:nvSpPr>
        <p:spPr>
          <a:xfrm>
            <a:off x="2811780" y="3449479"/>
            <a:ext cx="9006721" cy="2597229"/>
          </a:xfrm>
          <a:prstGeom prst="roundRect">
            <a:avLst>
              <a:gd name="adj" fmla="val 1214"/>
            </a:avLst>
          </a:prstGeom>
          <a:noFill/>
          <a:ln w="7620">
            <a:solidFill>
              <a:srgbClr val="FFFFFF">
                <a:alpha val="24000"/>
              </a:srgbClr>
            </a:solidFill>
            <a:prstDash val="solid"/>
          </a:ln>
        </p:spPr>
        <p:txBody>
          <a:bodyPr/>
          <a:lstStyle/>
          <a:p>
            <a:endParaRPr lang="en-US"/>
          </a:p>
        </p:txBody>
      </p:sp>
      <p:sp>
        <p:nvSpPr>
          <p:cNvPr id="7" name="Shape 4"/>
          <p:cNvSpPr/>
          <p:nvPr/>
        </p:nvSpPr>
        <p:spPr>
          <a:xfrm>
            <a:off x="2819400" y="3457099"/>
            <a:ext cx="8991481" cy="505420"/>
          </a:xfrm>
          <a:prstGeom prst="rect">
            <a:avLst/>
          </a:prstGeom>
          <a:solidFill>
            <a:srgbClr val="FFFFFF">
              <a:alpha val="4000"/>
            </a:srgbClr>
          </a:solidFill>
          <a:ln/>
        </p:spPr>
        <p:txBody>
          <a:bodyPr/>
          <a:lstStyle/>
          <a:p>
            <a:endParaRPr lang="en-US"/>
          </a:p>
        </p:txBody>
      </p:sp>
      <p:sp>
        <p:nvSpPr>
          <p:cNvPr id="8" name="Text 5"/>
          <p:cNvSpPr/>
          <p:nvPr/>
        </p:nvSpPr>
        <p:spPr>
          <a:xfrm>
            <a:off x="2994660" y="3569732"/>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Key Metrics</a:t>
            </a:r>
            <a:endParaRPr lang="en-US" sz="1379" dirty="0"/>
          </a:p>
        </p:txBody>
      </p:sp>
      <p:sp>
        <p:nvSpPr>
          <p:cNvPr id="9" name="Text 6"/>
          <p:cNvSpPr/>
          <p:nvPr/>
        </p:nvSpPr>
        <p:spPr>
          <a:xfrm>
            <a:off x="7494151" y="3569732"/>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Description</a:t>
            </a:r>
            <a:endParaRPr lang="en-US" sz="1379" dirty="0"/>
          </a:p>
        </p:txBody>
      </p:sp>
      <p:sp>
        <p:nvSpPr>
          <p:cNvPr id="10" name="Shape 7"/>
          <p:cNvSpPr/>
          <p:nvPr/>
        </p:nvSpPr>
        <p:spPr>
          <a:xfrm>
            <a:off x="2819400" y="3962519"/>
            <a:ext cx="8991481" cy="785574"/>
          </a:xfrm>
          <a:prstGeom prst="rect">
            <a:avLst/>
          </a:prstGeom>
          <a:solidFill>
            <a:srgbClr val="000000">
              <a:alpha val="4000"/>
            </a:srgbClr>
          </a:solidFill>
          <a:ln/>
        </p:spPr>
        <p:txBody>
          <a:bodyPr/>
          <a:lstStyle/>
          <a:p>
            <a:endParaRPr lang="en-US"/>
          </a:p>
        </p:txBody>
      </p:sp>
      <p:sp>
        <p:nvSpPr>
          <p:cNvPr id="11" name="Text 8"/>
          <p:cNvSpPr/>
          <p:nvPr/>
        </p:nvSpPr>
        <p:spPr>
          <a:xfrm>
            <a:off x="2994660" y="4075152"/>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Faithfulness</a:t>
            </a:r>
            <a:endParaRPr lang="en-US" sz="1379" dirty="0"/>
          </a:p>
        </p:txBody>
      </p:sp>
      <p:sp>
        <p:nvSpPr>
          <p:cNvPr id="12" name="Text 9"/>
          <p:cNvSpPr/>
          <p:nvPr/>
        </p:nvSpPr>
        <p:spPr>
          <a:xfrm>
            <a:off x="7494151" y="4075152"/>
            <a:ext cx="4141589" cy="560308"/>
          </a:xfrm>
          <a:prstGeom prst="rect">
            <a:avLst/>
          </a:prstGeom>
          <a:noFill/>
          <a:ln/>
        </p:spPr>
        <p:txBody>
          <a:bodyPr wrap="squar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Consistency of generated answers with the document context</a:t>
            </a:r>
            <a:endParaRPr lang="en-US" sz="1379" dirty="0"/>
          </a:p>
        </p:txBody>
      </p:sp>
      <p:sp>
        <p:nvSpPr>
          <p:cNvPr id="13" name="Shape 10"/>
          <p:cNvSpPr/>
          <p:nvPr/>
        </p:nvSpPr>
        <p:spPr>
          <a:xfrm>
            <a:off x="2819400" y="4748093"/>
            <a:ext cx="8991481" cy="505420"/>
          </a:xfrm>
          <a:prstGeom prst="rect">
            <a:avLst/>
          </a:prstGeom>
          <a:solidFill>
            <a:srgbClr val="FFFFFF">
              <a:alpha val="4000"/>
            </a:srgbClr>
          </a:solidFill>
          <a:ln/>
        </p:spPr>
        <p:txBody>
          <a:bodyPr/>
          <a:lstStyle/>
          <a:p>
            <a:endParaRPr lang="en-US"/>
          </a:p>
        </p:txBody>
      </p:sp>
      <p:sp>
        <p:nvSpPr>
          <p:cNvPr id="14" name="Text 11"/>
          <p:cNvSpPr/>
          <p:nvPr/>
        </p:nvSpPr>
        <p:spPr>
          <a:xfrm>
            <a:off x="2994660" y="4860727"/>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Answer Relevancy</a:t>
            </a:r>
            <a:endParaRPr lang="en-US" sz="1379" dirty="0"/>
          </a:p>
        </p:txBody>
      </p:sp>
      <p:sp>
        <p:nvSpPr>
          <p:cNvPr id="15" name="Text 12"/>
          <p:cNvSpPr/>
          <p:nvPr/>
        </p:nvSpPr>
        <p:spPr>
          <a:xfrm>
            <a:off x="7494151" y="4832508"/>
            <a:ext cx="4331970" cy="308373"/>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Relevance of answers to the user queries no hallucinations</a:t>
            </a:r>
            <a:endParaRPr lang="en-US" sz="1379" dirty="0"/>
          </a:p>
        </p:txBody>
      </p:sp>
      <p:sp>
        <p:nvSpPr>
          <p:cNvPr id="16" name="Shape 13"/>
          <p:cNvSpPr/>
          <p:nvPr/>
        </p:nvSpPr>
        <p:spPr>
          <a:xfrm>
            <a:off x="2819400" y="5253514"/>
            <a:ext cx="8991481" cy="785574"/>
          </a:xfrm>
          <a:prstGeom prst="rect">
            <a:avLst/>
          </a:prstGeom>
          <a:solidFill>
            <a:srgbClr val="000000">
              <a:alpha val="4000"/>
            </a:srgbClr>
          </a:solidFill>
          <a:ln/>
        </p:spPr>
        <p:txBody>
          <a:bodyPr/>
          <a:lstStyle/>
          <a:p>
            <a:endParaRPr lang="en-US"/>
          </a:p>
        </p:txBody>
      </p:sp>
      <p:sp>
        <p:nvSpPr>
          <p:cNvPr id="17" name="Text 14"/>
          <p:cNvSpPr/>
          <p:nvPr/>
        </p:nvSpPr>
        <p:spPr>
          <a:xfrm>
            <a:off x="2994660" y="5366147"/>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Context Recall and Precision</a:t>
            </a:r>
            <a:endParaRPr lang="en-US" sz="1379" dirty="0"/>
          </a:p>
        </p:txBody>
      </p:sp>
      <p:sp>
        <p:nvSpPr>
          <p:cNvPr id="18" name="Text 15"/>
          <p:cNvSpPr/>
          <p:nvPr/>
        </p:nvSpPr>
        <p:spPr>
          <a:xfrm>
            <a:off x="7494151" y="5366147"/>
            <a:ext cx="4141589" cy="560308"/>
          </a:xfrm>
          <a:prstGeom prst="rect">
            <a:avLst/>
          </a:prstGeom>
          <a:noFill/>
          <a:ln/>
        </p:spPr>
        <p:txBody>
          <a:bodyPr wrap="squar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Accuracy of retrieved context in relation to the ground truth</a:t>
            </a:r>
            <a:endParaRPr lang="en-US" sz="1379" dirty="0"/>
          </a:p>
        </p:txBody>
      </p:sp>
      <p:sp>
        <p:nvSpPr>
          <p:cNvPr id="19" name="Text 16"/>
          <p:cNvSpPr/>
          <p:nvPr/>
        </p:nvSpPr>
        <p:spPr>
          <a:xfrm>
            <a:off x="2811780" y="6243757"/>
            <a:ext cx="9006721"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Methods: User feedback, comparison with financial benchmarks, usage analytics.</a:t>
            </a:r>
            <a:endParaRPr lang="en-US" sz="1379" dirty="0"/>
          </a:p>
        </p:txBody>
      </p:sp>
      <p:sp>
        <p:nvSpPr>
          <p:cNvPr id="20" name="Text 17"/>
          <p:cNvSpPr/>
          <p:nvPr/>
        </p:nvSpPr>
        <p:spPr>
          <a:xfrm>
            <a:off x="2811780" y="6720959"/>
            <a:ext cx="9006721"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Initial Results: Preliminary evaluations on model performance.</a:t>
            </a:r>
            <a:endParaRPr lang="en-US" sz="1379" dirty="0"/>
          </a:p>
        </p:txBody>
      </p:sp>
      <p:sp>
        <p:nvSpPr>
          <p:cNvPr id="21" name="Text 18"/>
          <p:cNvSpPr/>
          <p:nvPr/>
        </p:nvSpPr>
        <p:spPr>
          <a:xfrm>
            <a:off x="2811780" y="7198162"/>
            <a:ext cx="9006721" cy="560308"/>
          </a:xfrm>
          <a:prstGeom prst="rect">
            <a:avLst/>
          </a:prstGeom>
          <a:noFill/>
          <a:ln/>
        </p:spPr>
        <p:txBody>
          <a:bodyPr wrap="squar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Note: GPT-4 gives different results when asked the same question multiple times, showing hallucinations. This behavior is not observed in our RAG system.</a:t>
            </a:r>
            <a:endParaRPr lang="en-US" sz="1379"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47316" y="1098113"/>
            <a:ext cx="5884664" cy="555427"/>
          </a:xfrm>
          <a:prstGeom prst="rect">
            <a:avLst/>
          </a:prstGeom>
          <a:noFill/>
          <a:ln/>
        </p:spPr>
        <p:txBody>
          <a:bodyPr wrap="none" rtlCol="0" anchor="t"/>
          <a:lstStyle/>
          <a:p>
            <a:pPr marL="0" indent="0">
              <a:lnSpc>
                <a:spcPts val="4373"/>
              </a:lnSpc>
              <a:buNone/>
            </a:pPr>
            <a:r>
              <a:rPr lang="en-US" sz="3499" dirty="0">
                <a:solidFill>
                  <a:srgbClr val="F98AC7"/>
                </a:solidFill>
                <a:latin typeface="Lora" pitchFamily="34" charset="0"/>
                <a:ea typeface="Lora" pitchFamily="34" charset="-122"/>
                <a:cs typeface="Lora" pitchFamily="34" charset="-120"/>
              </a:rPr>
              <a:t>Methods to Improve Metrics</a:t>
            </a:r>
            <a:endParaRPr lang="en-US" sz="3499" dirty="0"/>
          </a:p>
        </p:txBody>
      </p:sp>
      <p:pic>
        <p:nvPicPr>
          <p:cNvPr id="6" name="Image 1" descr="preencoded.png"/>
          <p:cNvPicPr>
            <a:picLocks noChangeAspect="1"/>
          </p:cNvPicPr>
          <p:nvPr/>
        </p:nvPicPr>
        <p:blipFill>
          <a:blip r:embed="rId4"/>
          <a:stretch>
            <a:fillRect/>
          </a:stretch>
        </p:blipFill>
        <p:spPr>
          <a:xfrm>
            <a:off x="6147316" y="1936790"/>
            <a:ext cx="472083" cy="472083"/>
          </a:xfrm>
          <a:prstGeom prst="rect">
            <a:avLst/>
          </a:prstGeom>
        </p:spPr>
      </p:pic>
      <p:sp>
        <p:nvSpPr>
          <p:cNvPr id="7" name="Text 3"/>
          <p:cNvSpPr/>
          <p:nvPr/>
        </p:nvSpPr>
        <p:spPr>
          <a:xfrm>
            <a:off x="6147316" y="2597706"/>
            <a:ext cx="2221587" cy="277654"/>
          </a:xfrm>
          <a:prstGeom prst="rect">
            <a:avLst/>
          </a:prstGeom>
          <a:noFill/>
          <a:ln/>
        </p:spPr>
        <p:txBody>
          <a:bodyPr wrap="none" rtlCol="0" anchor="t"/>
          <a:lstStyle/>
          <a:p>
            <a:pPr marL="0" indent="0" algn="l">
              <a:lnSpc>
                <a:spcPts val="2187"/>
              </a:lnSpc>
              <a:buNone/>
            </a:pPr>
            <a:r>
              <a:rPr lang="en-US" sz="1749" dirty="0">
                <a:solidFill>
                  <a:srgbClr val="D6E5EF"/>
                </a:solidFill>
                <a:latin typeface="Lora" pitchFamily="34" charset="0"/>
                <a:ea typeface="Lora" pitchFamily="34" charset="-122"/>
                <a:cs typeface="Lora" pitchFamily="34" charset="-120"/>
              </a:rPr>
              <a:t>Strategies</a:t>
            </a:r>
            <a:endParaRPr lang="en-US" sz="1749" dirty="0"/>
          </a:p>
        </p:txBody>
      </p:sp>
      <p:sp>
        <p:nvSpPr>
          <p:cNvPr id="8" name="Text 4"/>
          <p:cNvSpPr/>
          <p:nvPr/>
        </p:nvSpPr>
        <p:spPr>
          <a:xfrm>
            <a:off x="6147316" y="2988588"/>
            <a:ext cx="7822168" cy="302062"/>
          </a:xfrm>
          <a:prstGeom prst="rect">
            <a:avLst/>
          </a:prstGeom>
          <a:noFill/>
          <a:ln/>
        </p:spPr>
        <p:txBody>
          <a:bodyPr wrap="none" rtlCol="0" anchor="t"/>
          <a:lstStyle/>
          <a:p>
            <a:pPr marL="0" indent="0" algn="l">
              <a:lnSpc>
                <a:spcPts val="2379"/>
              </a:lnSpc>
              <a:buNone/>
            </a:pPr>
            <a:r>
              <a:rPr lang="en-US" sz="1487" dirty="0">
                <a:solidFill>
                  <a:srgbClr val="D6E5EF"/>
                </a:solidFill>
                <a:latin typeface="Source Sans Pro" pitchFamily="34" charset="0"/>
                <a:ea typeface="Source Sans Pro" pitchFamily="34" charset="-122"/>
                <a:cs typeface="Source Sans Pro" pitchFamily="34" charset="-120"/>
              </a:rPr>
              <a:t>Enhance text chunking, fine-tune language models, incorporate user feedback.</a:t>
            </a:r>
            <a:endParaRPr lang="en-US" sz="1487" dirty="0"/>
          </a:p>
        </p:txBody>
      </p:sp>
      <p:pic>
        <p:nvPicPr>
          <p:cNvPr id="9" name="Image 2" descr="preencoded.png"/>
          <p:cNvPicPr>
            <a:picLocks noChangeAspect="1"/>
          </p:cNvPicPr>
          <p:nvPr/>
        </p:nvPicPr>
        <p:blipFill>
          <a:blip r:embed="rId5"/>
          <a:stretch>
            <a:fillRect/>
          </a:stretch>
        </p:blipFill>
        <p:spPr>
          <a:xfrm>
            <a:off x="6147316" y="3857149"/>
            <a:ext cx="472083" cy="472083"/>
          </a:xfrm>
          <a:prstGeom prst="rect">
            <a:avLst/>
          </a:prstGeom>
        </p:spPr>
      </p:pic>
      <p:sp>
        <p:nvSpPr>
          <p:cNvPr id="10" name="Text 5"/>
          <p:cNvSpPr/>
          <p:nvPr/>
        </p:nvSpPr>
        <p:spPr>
          <a:xfrm>
            <a:off x="6147316" y="4518065"/>
            <a:ext cx="2221587" cy="277654"/>
          </a:xfrm>
          <a:prstGeom prst="rect">
            <a:avLst/>
          </a:prstGeom>
          <a:noFill/>
          <a:ln/>
        </p:spPr>
        <p:txBody>
          <a:bodyPr wrap="none" rtlCol="0" anchor="t"/>
          <a:lstStyle/>
          <a:p>
            <a:pPr marL="0" indent="0" algn="l">
              <a:lnSpc>
                <a:spcPts val="2187"/>
              </a:lnSpc>
              <a:buNone/>
            </a:pPr>
            <a:r>
              <a:rPr lang="en-US" sz="1749" dirty="0">
                <a:solidFill>
                  <a:srgbClr val="D6E5EF"/>
                </a:solidFill>
                <a:latin typeface="Lora" pitchFamily="34" charset="0"/>
                <a:ea typeface="Lora" pitchFamily="34" charset="-122"/>
                <a:cs typeface="Lora" pitchFamily="34" charset="-120"/>
              </a:rPr>
              <a:t>Changes Planned</a:t>
            </a:r>
            <a:endParaRPr lang="en-US" sz="1749" dirty="0"/>
          </a:p>
        </p:txBody>
      </p:sp>
      <p:sp>
        <p:nvSpPr>
          <p:cNvPr id="11" name="Text 6"/>
          <p:cNvSpPr/>
          <p:nvPr/>
        </p:nvSpPr>
        <p:spPr>
          <a:xfrm>
            <a:off x="6147316" y="4908947"/>
            <a:ext cx="7822168" cy="302062"/>
          </a:xfrm>
          <a:prstGeom prst="rect">
            <a:avLst/>
          </a:prstGeom>
          <a:noFill/>
          <a:ln/>
        </p:spPr>
        <p:txBody>
          <a:bodyPr wrap="none" rtlCol="0" anchor="t"/>
          <a:lstStyle/>
          <a:p>
            <a:pPr marL="0" indent="0" algn="l">
              <a:lnSpc>
                <a:spcPts val="2379"/>
              </a:lnSpc>
              <a:buNone/>
            </a:pPr>
            <a:r>
              <a:rPr lang="en-US" sz="1487" dirty="0">
                <a:solidFill>
                  <a:srgbClr val="D6E5EF"/>
                </a:solidFill>
                <a:latin typeface="Source Sans Pro" pitchFamily="34" charset="0"/>
                <a:ea typeface="Source Sans Pro" pitchFamily="34" charset="-122"/>
                <a:cs typeface="Source Sans Pro" pitchFamily="34" charset="-120"/>
              </a:rPr>
              <a:t>Refine preprocessing steps, improve model training, integrate advanced retrieval techniques.</a:t>
            </a:r>
            <a:endParaRPr lang="en-US" sz="1487" dirty="0"/>
          </a:p>
        </p:txBody>
      </p:sp>
      <p:pic>
        <p:nvPicPr>
          <p:cNvPr id="12" name="Image 3" descr="preencoded.png"/>
          <p:cNvPicPr>
            <a:picLocks noChangeAspect="1"/>
          </p:cNvPicPr>
          <p:nvPr/>
        </p:nvPicPr>
        <p:blipFill>
          <a:blip r:embed="rId6"/>
          <a:stretch>
            <a:fillRect/>
          </a:stretch>
        </p:blipFill>
        <p:spPr>
          <a:xfrm>
            <a:off x="6147316" y="5777508"/>
            <a:ext cx="472083" cy="472083"/>
          </a:xfrm>
          <a:prstGeom prst="rect">
            <a:avLst/>
          </a:prstGeom>
        </p:spPr>
      </p:pic>
      <p:sp>
        <p:nvSpPr>
          <p:cNvPr id="13" name="Text 7"/>
          <p:cNvSpPr/>
          <p:nvPr/>
        </p:nvSpPr>
        <p:spPr>
          <a:xfrm>
            <a:off x="6147316" y="6438424"/>
            <a:ext cx="2221587" cy="277654"/>
          </a:xfrm>
          <a:prstGeom prst="rect">
            <a:avLst/>
          </a:prstGeom>
          <a:noFill/>
          <a:ln/>
        </p:spPr>
        <p:txBody>
          <a:bodyPr wrap="none" rtlCol="0" anchor="t"/>
          <a:lstStyle/>
          <a:p>
            <a:pPr marL="0" indent="0" algn="l">
              <a:lnSpc>
                <a:spcPts val="2187"/>
              </a:lnSpc>
              <a:buNone/>
            </a:pPr>
            <a:r>
              <a:rPr lang="en-US" sz="1749" dirty="0">
                <a:solidFill>
                  <a:srgbClr val="D6E5EF"/>
                </a:solidFill>
                <a:latin typeface="Lora" pitchFamily="34" charset="0"/>
                <a:ea typeface="Lora" pitchFamily="34" charset="-122"/>
                <a:cs typeface="Lora" pitchFamily="34" charset="-120"/>
              </a:rPr>
              <a:t>Impact</a:t>
            </a:r>
            <a:endParaRPr lang="en-US" sz="1749" dirty="0"/>
          </a:p>
        </p:txBody>
      </p:sp>
      <p:sp>
        <p:nvSpPr>
          <p:cNvPr id="14" name="Text 8"/>
          <p:cNvSpPr/>
          <p:nvPr/>
        </p:nvSpPr>
        <p:spPr>
          <a:xfrm>
            <a:off x="6147316" y="6829306"/>
            <a:ext cx="7822168" cy="302062"/>
          </a:xfrm>
          <a:prstGeom prst="rect">
            <a:avLst/>
          </a:prstGeom>
          <a:noFill/>
          <a:ln/>
        </p:spPr>
        <p:txBody>
          <a:bodyPr wrap="none" rtlCol="0" anchor="t"/>
          <a:lstStyle/>
          <a:p>
            <a:pPr marL="0" indent="0" algn="l">
              <a:lnSpc>
                <a:spcPts val="2379"/>
              </a:lnSpc>
              <a:buNone/>
            </a:pPr>
            <a:r>
              <a:rPr lang="en-US" sz="1487" dirty="0">
                <a:solidFill>
                  <a:srgbClr val="D6E5EF"/>
                </a:solidFill>
                <a:latin typeface="Source Sans Pro" pitchFamily="34" charset="0"/>
                <a:ea typeface="Source Sans Pro" pitchFamily="34" charset="-122"/>
                <a:cs typeface="Source Sans Pro" pitchFamily="34" charset="-120"/>
              </a:rPr>
              <a:t>Improved accuracy and relevance of generated summaries.</a:t>
            </a:r>
            <a:endParaRPr lang="en-US" sz="1487"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TotalTime>
  <Words>790</Words>
  <Application>Microsoft Office PowerPoint</Application>
  <PresentationFormat>Custom</PresentationFormat>
  <Paragraphs>118</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Nitant Jatale</cp:lastModifiedBy>
  <cp:revision>16</cp:revision>
  <dcterms:created xsi:type="dcterms:W3CDTF">2024-07-16T18:18:03Z</dcterms:created>
  <dcterms:modified xsi:type="dcterms:W3CDTF">2024-07-16T18:54:39Z</dcterms:modified>
</cp:coreProperties>
</file>